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99"/>
  </p:notesMasterIdLst>
  <p:sldIdLst>
    <p:sldId id="257" r:id="rId3"/>
    <p:sldId id="258" r:id="rId4"/>
    <p:sldId id="405" r:id="rId5"/>
    <p:sldId id="406" r:id="rId6"/>
    <p:sldId id="404" r:id="rId7"/>
    <p:sldId id="408" r:id="rId8"/>
    <p:sldId id="261" r:id="rId9"/>
    <p:sldId id="260" r:id="rId10"/>
    <p:sldId id="262" r:id="rId11"/>
    <p:sldId id="259" r:id="rId12"/>
    <p:sldId id="263" r:id="rId13"/>
    <p:sldId id="264" r:id="rId14"/>
    <p:sldId id="266" r:id="rId15"/>
    <p:sldId id="265" r:id="rId16"/>
    <p:sldId id="267" r:id="rId17"/>
    <p:sldId id="269" r:id="rId18"/>
    <p:sldId id="270" r:id="rId19"/>
    <p:sldId id="276"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362" r:id="rId35"/>
    <p:sldId id="293" r:id="rId36"/>
    <p:sldId id="294" r:id="rId37"/>
    <p:sldId id="295" r:id="rId38"/>
    <p:sldId id="296" r:id="rId39"/>
    <p:sldId id="298" r:id="rId40"/>
    <p:sldId id="299" r:id="rId41"/>
    <p:sldId id="300" r:id="rId42"/>
    <p:sldId id="301" r:id="rId43"/>
    <p:sldId id="302" r:id="rId44"/>
    <p:sldId id="303" r:id="rId45"/>
    <p:sldId id="297" r:id="rId46"/>
    <p:sldId id="363" r:id="rId47"/>
    <p:sldId id="367" r:id="rId48"/>
    <p:sldId id="365" r:id="rId49"/>
    <p:sldId id="366" r:id="rId50"/>
    <p:sldId id="368" r:id="rId51"/>
    <p:sldId id="369" r:id="rId52"/>
    <p:sldId id="370" r:id="rId53"/>
    <p:sldId id="381" r:id="rId54"/>
    <p:sldId id="371" r:id="rId55"/>
    <p:sldId id="372" r:id="rId56"/>
    <p:sldId id="373" r:id="rId57"/>
    <p:sldId id="374" r:id="rId58"/>
    <p:sldId id="375" r:id="rId59"/>
    <p:sldId id="376" r:id="rId60"/>
    <p:sldId id="382" r:id="rId61"/>
    <p:sldId id="383" r:id="rId62"/>
    <p:sldId id="384" r:id="rId63"/>
    <p:sldId id="385" r:id="rId64"/>
    <p:sldId id="386" r:id="rId65"/>
    <p:sldId id="342" r:id="rId66"/>
    <p:sldId id="387" r:id="rId67"/>
    <p:sldId id="389" r:id="rId68"/>
    <p:sldId id="390" r:id="rId69"/>
    <p:sldId id="391" r:id="rId70"/>
    <p:sldId id="392" r:id="rId71"/>
    <p:sldId id="393" r:id="rId72"/>
    <p:sldId id="394" r:id="rId73"/>
    <p:sldId id="395" r:id="rId74"/>
    <p:sldId id="396" r:id="rId75"/>
    <p:sldId id="397" r:id="rId76"/>
    <p:sldId id="398" r:id="rId77"/>
    <p:sldId id="399" r:id="rId78"/>
    <p:sldId id="400" r:id="rId79"/>
    <p:sldId id="401" r:id="rId80"/>
    <p:sldId id="402" r:id="rId81"/>
    <p:sldId id="403" r:id="rId82"/>
    <p:sldId id="343" r:id="rId83"/>
    <p:sldId id="346" r:id="rId84"/>
    <p:sldId id="352" r:id="rId85"/>
    <p:sldId id="353" r:id="rId86"/>
    <p:sldId id="347" r:id="rId87"/>
    <p:sldId id="354" r:id="rId88"/>
    <p:sldId id="355" r:id="rId89"/>
    <p:sldId id="348" r:id="rId90"/>
    <p:sldId id="356" r:id="rId91"/>
    <p:sldId id="350" r:id="rId92"/>
    <p:sldId id="357" r:id="rId93"/>
    <p:sldId id="358" r:id="rId94"/>
    <p:sldId id="359" r:id="rId95"/>
    <p:sldId id="351" r:id="rId96"/>
    <p:sldId id="360" r:id="rId97"/>
    <p:sldId id="361"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32C2774-E5E3-42C4-8ECD-79923D672D05}">
          <p14:sldIdLst>
            <p14:sldId id="257"/>
            <p14:sldId id="258"/>
          </p14:sldIdLst>
        </p14:section>
        <p14:section name="Real-World Solutions" id="{6DDA4650-E596-4AF4-943E-D6EFD8CCAEDF}">
          <p14:sldIdLst>
            <p14:sldId id="405"/>
            <p14:sldId id="406"/>
            <p14:sldId id="404"/>
            <p14:sldId id="408"/>
            <p14:sldId id="261"/>
            <p14:sldId id="260"/>
            <p14:sldId id="262"/>
            <p14:sldId id="259"/>
            <p14:sldId id="263"/>
            <p14:sldId id="264"/>
            <p14:sldId id="266"/>
            <p14:sldId id="265"/>
            <p14:sldId id="267"/>
            <p14:sldId id="269"/>
          </p14:sldIdLst>
        </p14:section>
        <p14:section name="Microsoft Azure Serverless Offerings &amp; Tools" id="{A6B3B912-AC9E-4DDC-9A2B-310B166576E8}">
          <p14:sldIdLst>
            <p14:sldId id="270"/>
            <p14:sldId id="276"/>
            <p14:sldId id="278"/>
            <p14:sldId id="279"/>
            <p14:sldId id="280"/>
            <p14:sldId id="281"/>
            <p14:sldId id="282"/>
            <p14:sldId id="283"/>
            <p14:sldId id="284"/>
            <p14:sldId id="285"/>
            <p14:sldId id="286"/>
            <p14:sldId id="287"/>
            <p14:sldId id="288"/>
            <p14:sldId id="289"/>
            <p14:sldId id="290"/>
            <p14:sldId id="291"/>
          </p14:sldIdLst>
        </p14:section>
        <p14:section name="Azure Function Intro" id="{CF351B8C-AF78-4AFD-B2BD-15B500039DE5}">
          <p14:sldIdLst>
            <p14:sldId id="362"/>
            <p14:sldId id="293"/>
            <p14:sldId id="294"/>
            <p14:sldId id="295"/>
            <p14:sldId id="296"/>
            <p14:sldId id="298"/>
            <p14:sldId id="299"/>
            <p14:sldId id="300"/>
            <p14:sldId id="301"/>
            <p14:sldId id="302"/>
            <p14:sldId id="303"/>
            <p14:sldId id="297"/>
          </p14:sldIdLst>
        </p14:section>
        <p14:section name="Supported Triggers and Bindings" id="{DBFCCB68-D5B9-4AF6-A779-3C310EEFCC61}">
          <p14:sldIdLst>
            <p14:sldId id="363"/>
            <p14:sldId id="367"/>
            <p14:sldId id="365"/>
            <p14:sldId id="366"/>
            <p14:sldId id="368"/>
            <p14:sldId id="369"/>
            <p14:sldId id="370"/>
            <p14:sldId id="381"/>
            <p14:sldId id="371"/>
            <p14:sldId id="372"/>
            <p14:sldId id="373"/>
            <p14:sldId id="374"/>
            <p14:sldId id="375"/>
            <p14:sldId id="376"/>
            <p14:sldId id="382"/>
            <p14:sldId id="383"/>
            <p14:sldId id="384"/>
            <p14:sldId id="385"/>
            <p14:sldId id="386"/>
            <p14:sldId id="342"/>
          </p14:sldIdLst>
        </p14:section>
        <p14:section name="Durable Functions" id="{FD6BB637-7505-467F-AAFC-D74D56B51C8A}">
          <p14:sldIdLst>
            <p14:sldId id="387"/>
            <p14:sldId id="389"/>
            <p14:sldId id="390"/>
            <p14:sldId id="391"/>
            <p14:sldId id="392"/>
            <p14:sldId id="393"/>
            <p14:sldId id="394"/>
            <p14:sldId id="395"/>
            <p14:sldId id="396"/>
            <p14:sldId id="397"/>
            <p14:sldId id="398"/>
            <p14:sldId id="399"/>
            <p14:sldId id="400"/>
            <p14:sldId id="401"/>
            <p14:sldId id="402"/>
            <p14:sldId id="403"/>
          </p14:sldIdLst>
        </p14:section>
        <p14:section name="Best Practices" id="{E9DD0C97-164C-45A2-825B-4B91EA93BCF8}">
          <p14:sldIdLst>
            <p14:sldId id="343"/>
            <p14:sldId id="346"/>
            <p14:sldId id="352"/>
            <p14:sldId id="353"/>
            <p14:sldId id="347"/>
            <p14:sldId id="354"/>
            <p14:sldId id="355"/>
            <p14:sldId id="348"/>
            <p14:sldId id="356"/>
            <p14:sldId id="350"/>
            <p14:sldId id="357"/>
            <p14:sldId id="358"/>
            <p14:sldId id="359"/>
            <p14:sldId id="351"/>
            <p14:sldId id="360"/>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EF1"/>
    <a:srgbClr val="1680A7"/>
    <a:srgbClr val="80A716"/>
    <a:srgbClr val="706F6F"/>
    <a:srgbClr val="EA5297"/>
    <a:srgbClr val="3E4D89"/>
    <a:srgbClr val="A78516"/>
    <a:srgbClr val="A71680"/>
    <a:srgbClr val="16A7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49" autoAdjust="0"/>
    <p:restoredTop sz="77160" autoAdjust="0"/>
  </p:normalViewPr>
  <p:slideViewPr>
    <p:cSldViewPr snapToGrid="0">
      <p:cViewPr varScale="1">
        <p:scale>
          <a:sx n="87" d="100"/>
          <a:sy n="87" d="100"/>
        </p:scale>
        <p:origin x="738" y="9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F3F63-BEFE-4DD9-AB5C-7E70DF1159C7}" type="datetimeFigureOut">
              <a:rPr lang="en-US" smtClean="0"/>
              <a:t>10/16/2022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2C3AE-7310-4C63-BD81-33E8419C16E4}" type="slidenum">
              <a:rPr lang="en-US" smtClean="0"/>
              <a:t>‹#›</a:t>
            </a:fld>
            <a:endParaRPr lang="en-US"/>
          </a:p>
        </p:txBody>
      </p:sp>
    </p:spTree>
    <p:extLst>
      <p:ext uri="{BB962C8B-B14F-4D97-AF65-F5344CB8AC3E}">
        <p14:creationId xmlns:p14="http://schemas.microsoft.com/office/powerpoint/2010/main" val="2236331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Build applications faster by eliminating the need to manage the infrastructure that runs your code and containers.</a:t>
            </a:r>
          </a:p>
          <a:p>
            <a:endParaRPr lang="en-US" b="0" u="sng" dirty="0"/>
          </a:p>
          <a:p>
            <a:r>
              <a:rPr lang="en-US" b="0" u="sng" dirty="0"/>
              <a:t>Serverless Kubernetes</a:t>
            </a:r>
            <a:endParaRPr lang="en-US" b="0" u="none" dirty="0"/>
          </a:p>
          <a:p>
            <a:r>
              <a:rPr lang="en-US" b="0" u="none" dirty="0"/>
              <a:t>Elastically provision pods inside container instances that start in seconds without the need to manage additional compute resources.  Create serverless, Kubernetes-based applications using the orchestration capabilities of Azure Kubernetes Services (AKS) and AKS virtual nodes, which are built on the open-source Virtual </a:t>
            </a:r>
            <a:r>
              <a:rPr lang="en-US" b="0" u="none" dirty="0" err="1"/>
              <a:t>Kubelet</a:t>
            </a:r>
            <a:r>
              <a:rPr lang="en-US" b="0" u="none" dirty="0"/>
              <a:t> project.  Get the best of an event-driven approach by adding KEDA event-driven autoscaling to your AKS cluster.  KEDA is an open-source component that enables containers to process events directly from event sources, and it provides the ability to scale to zero.</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18</a:t>
            </a:fld>
            <a:endParaRPr lang="en-US"/>
          </a:p>
        </p:txBody>
      </p:sp>
    </p:spTree>
    <p:extLst>
      <p:ext uri="{BB962C8B-B14F-4D97-AF65-F5344CB8AC3E}">
        <p14:creationId xmlns:p14="http://schemas.microsoft.com/office/powerpoint/2010/main" val="1199696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Machine Learning Models</a:t>
            </a:r>
            <a:endParaRPr lang="en-US" b="0" u="none" dirty="0"/>
          </a:p>
          <a:p>
            <a:r>
              <a:rPr lang="en-US" b="0" u="none" dirty="0"/>
              <a:t>Build, train, and deploy models on Azure Machine Learning, from the cloud to the edge.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27</a:t>
            </a:fld>
            <a:endParaRPr lang="en-US"/>
          </a:p>
        </p:txBody>
      </p:sp>
    </p:spTree>
    <p:extLst>
      <p:ext uri="{BB962C8B-B14F-4D97-AF65-F5344CB8AC3E}">
        <p14:creationId xmlns:p14="http://schemas.microsoft.com/office/powerpoint/2010/main" val="2240506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SQL Database serverless</a:t>
            </a:r>
            <a:endParaRPr lang="en-US" b="0" u="none" dirty="0"/>
          </a:p>
          <a:p>
            <a:r>
              <a:rPr lang="en-US" b="0" u="none" dirty="0"/>
              <a:t>Build apps faster, optimize price-performance, and simplify performance management for relational databases using Azure SQL Database serverless.  Automatically scale compute based on workload demand and pay only for compute used per second.  For further cost savings, automatically pause serverless databases and pay only for storage during inactive periods, then automatically resume when workload activity returns.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28</a:t>
            </a:fld>
            <a:endParaRPr lang="en-US"/>
          </a:p>
        </p:txBody>
      </p:sp>
    </p:spTree>
    <p:extLst>
      <p:ext uri="{BB962C8B-B14F-4D97-AF65-F5344CB8AC3E}">
        <p14:creationId xmlns:p14="http://schemas.microsoft.com/office/powerpoint/2010/main" val="813357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Cosmos DB</a:t>
            </a:r>
            <a:endParaRPr lang="en-US" b="0" u="none" dirty="0"/>
          </a:p>
          <a:p>
            <a:r>
              <a:rPr lang="en-US" b="0" u="none" dirty="0"/>
              <a:t>Use Azure Cosmos DB, a globally distributed, massively scalable, multi-model database service, to create database triggers, input binds, and output bindings.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29</a:t>
            </a:fld>
            <a:endParaRPr lang="en-US"/>
          </a:p>
        </p:txBody>
      </p:sp>
    </p:spTree>
    <p:extLst>
      <p:ext uri="{BB962C8B-B14F-4D97-AF65-F5344CB8AC3E}">
        <p14:creationId xmlns:p14="http://schemas.microsoft.com/office/powerpoint/2010/main" val="2971364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Storage</a:t>
            </a:r>
            <a:endParaRPr lang="en-US" b="0" u="none" dirty="0"/>
          </a:p>
          <a:p>
            <a:r>
              <a:rPr lang="en-US" b="0" u="none" dirty="0"/>
              <a:t>Build static web applications on Azure Blob storage or use it as massively scalable storage for unstructured data.  Leverage storage events to respond to operations on blobs with multiple serverless architectures.  Blob events are pushed through Event Grids to subscribers using Functions, Logic Apps, or even your own custom HTTP listener.</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30</a:t>
            </a:fld>
            <a:endParaRPr lang="en-US"/>
          </a:p>
        </p:txBody>
      </p:sp>
    </p:spTree>
    <p:extLst>
      <p:ext uri="{BB962C8B-B14F-4D97-AF65-F5344CB8AC3E}">
        <p14:creationId xmlns:p14="http://schemas.microsoft.com/office/powerpoint/2010/main" val="34247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Monitoring</a:t>
            </a:r>
            <a:endParaRPr lang="en-US" b="0" u="none" dirty="0"/>
          </a:p>
          <a:p>
            <a:r>
              <a:rPr lang="en-US" b="0" u="none" dirty="0"/>
              <a:t>As serverless eliminates traditional infrastructure management tasks, it’s more important than ever that developers have the right instrumentation in place to help debug serverless applications.  Gain full observability into your serverless applications using </a:t>
            </a:r>
            <a:r>
              <a:rPr lang="en-US" b="1" u="none" dirty="0"/>
              <a:t>Azure Monitor</a:t>
            </a:r>
            <a:r>
              <a:rPr lang="en-US" b="0" u="none" dirty="0"/>
              <a:t>, an extensible application performance management service to monitor your applications.  Collect, analyze, and act on telemetry from your cloud and on-premises environments to maximize the availability and performance of your applications.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31</a:t>
            </a:fld>
            <a:endParaRPr lang="en-US"/>
          </a:p>
        </p:txBody>
      </p:sp>
    </p:spTree>
    <p:extLst>
      <p:ext uri="{BB962C8B-B14F-4D97-AF65-F5344CB8AC3E}">
        <p14:creationId xmlns:p14="http://schemas.microsoft.com/office/powerpoint/2010/main" val="3418958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Analytics</a:t>
            </a:r>
            <a:endParaRPr lang="en-US" b="0" u="none" dirty="0"/>
          </a:p>
          <a:p>
            <a:r>
              <a:rPr lang="en-US" b="0" u="none" dirty="0"/>
              <a:t>Easily develop and run massively parallel real-time analytics on multiple streams of data – include IoT – using Azure Stream Analytics.  With no infrastructure to manage, process data on demand, scale instantly, and only pay per job.  Quickly build real-time dashboards with Microsoft Power BI for a live command and control view.</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32</a:t>
            </a:fld>
            <a:endParaRPr lang="en-US"/>
          </a:p>
        </p:txBody>
      </p:sp>
    </p:spTree>
    <p:extLst>
      <p:ext uri="{BB962C8B-B14F-4D97-AF65-F5344CB8AC3E}">
        <p14:creationId xmlns:p14="http://schemas.microsoft.com/office/powerpoint/2010/main" val="26047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TypeScript, and even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TypeScript supported through </a:t>
            </a:r>
            <a:r>
              <a:rPr lang="en-US" dirty="0" err="1"/>
              <a:t>transpiling</a:t>
            </a:r>
            <a:r>
              <a:rPr lang="en-US" dirty="0"/>
              <a:t> to JavaScript</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34</a:t>
            </a:fld>
            <a:endParaRPr lang="en-US"/>
          </a:p>
        </p:txBody>
      </p:sp>
    </p:spTree>
    <p:extLst>
      <p:ext uri="{BB962C8B-B14F-4D97-AF65-F5344CB8AC3E}">
        <p14:creationId xmlns:p14="http://schemas.microsoft.com/office/powerpoint/2010/main" val="355143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endParaRPr lang="en-US" b="1"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35</a:t>
            </a:fld>
            <a:endParaRPr lang="en-US"/>
          </a:p>
        </p:txBody>
      </p:sp>
    </p:spTree>
    <p:extLst>
      <p:ext uri="{BB962C8B-B14F-4D97-AF65-F5344CB8AC3E}">
        <p14:creationId xmlns:p14="http://schemas.microsoft.com/office/powerpoint/2010/main" val="265347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services include Cosmos DB, Event Hubs, Event Grid, Mobile Apps, Notification Hubs, Service Bus, Azure Storage, GitHub, and Twilio SMS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Azure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CosmosDB</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Hubs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Notifications 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Storage (blob,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3</a:t>
            </a:r>
            <a:r>
              <a:rPr lang="en-US" b="0" u="sng" baseline="30000" dirty="0"/>
              <a:t>rd</a:t>
            </a:r>
            <a:r>
              <a:rPr lang="en-US" b="0" u="sng" dirty="0"/>
              <a:t> Party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RabbitMQ</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GitHub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Twillio</a:t>
            </a:r>
            <a:endParaRPr lang="en-US" b="0"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36</a:t>
            </a:fld>
            <a:endParaRPr lang="en-US"/>
          </a:p>
        </p:txBody>
      </p:sp>
    </p:spTree>
    <p:extLst>
      <p:ext uri="{BB962C8B-B14F-4D97-AF65-F5344CB8AC3E}">
        <p14:creationId xmlns:p14="http://schemas.microsoft.com/office/powerpoint/2010/main" val="356637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37</a:t>
            </a:fld>
            <a:endParaRPr lang="en-US"/>
          </a:p>
        </p:txBody>
      </p:sp>
    </p:spTree>
    <p:extLst>
      <p:ext uri="{BB962C8B-B14F-4D97-AF65-F5344CB8AC3E}">
        <p14:creationId xmlns:p14="http://schemas.microsoft.com/office/powerpoint/2010/main" val="166170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Container Microservices</a:t>
            </a:r>
          </a:p>
          <a:p>
            <a:r>
              <a:rPr lang="en-US" b="0" u="none" dirty="0"/>
              <a:t>Deploy containerized applications without managing complex infrastructure with </a:t>
            </a:r>
            <a:r>
              <a:rPr lang="en-US" b="1" u="none" dirty="0"/>
              <a:t>Azure Container Apps</a:t>
            </a:r>
            <a:r>
              <a:rPr lang="en-US" b="0" u="none" dirty="0"/>
              <a:t>.  Write code using your preferred programming language and/or framework, and build microservices with full support for Distributed Application Runtime (</a:t>
            </a:r>
            <a:r>
              <a:rPr lang="en-US" b="0" u="none" dirty="0" err="1"/>
              <a:t>Dapr</a:t>
            </a:r>
            <a:r>
              <a:rPr lang="en-US" b="0" u="none" dirty="0"/>
              <a:t>).  Scale dynamically based on HTTP traffic or events powered by Kubernetes Event-Driven Autoscaling (KEDA).</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19</a:t>
            </a:fld>
            <a:endParaRPr lang="en-US"/>
          </a:p>
        </p:txBody>
      </p:sp>
    </p:spTree>
    <p:extLst>
      <p:ext uri="{BB962C8B-B14F-4D97-AF65-F5344CB8AC3E}">
        <p14:creationId xmlns:p14="http://schemas.microsoft.com/office/powerpoint/2010/main" val="514647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only for what you use! Metering is per execution and per Gb second.</a:t>
            </a:r>
          </a:p>
        </p:txBody>
      </p:sp>
      <p:sp>
        <p:nvSpPr>
          <p:cNvPr id="4" name="Slide Number Placeholder 3"/>
          <p:cNvSpPr>
            <a:spLocks noGrp="1"/>
          </p:cNvSpPr>
          <p:nvPr>
            <p:ph type="sldNum" sz="quarter" idx="5"/>
          </p:nvPr>
        </p:nvSpPr>
        <p:spPr/>
        <p:txBody>
          <a:bodyPr/>
          <a:lstStyle/>
          <a:p>
            <a:fld id="{1CE2C3AE-7310-4C63-BD81-33E8419C16E4}" type="slidenum">
              <a:rPr lang="en-US" smtClean="0"/>
              <a:t>38</a:t>
            </a:fld>
            <a:endParaRPr lang="en-US"/>
          </a:p>
        </p:txBody>
      </p:sp>
    </p:spTree>
    <p:extLst>
      <p:ext uri="{BB962C8B-B14F-4D97-AF65-F5344CB8AC3E}">
        <p14:creationId xmlns:p14="http://schemas.microsoft.com/office/powerpoint/2010/main" val="428750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advantages of Functions with the SLA and ‘always on’ feature of an App Service Plan</a:t>
            </a:r>
          </a:p>
        </p:txBody>
      </p:sp>
      <p:sp>
        <p:nvSpPr>
          <p:cNvPr id="4" name="Slide Number Placeholder 3"/>
          <p:cNvSpPr>
            <a:spLocks noGrp="1"/>
          </p:cNvSpPr>
          <p:nvPr>
            <p:ph type="sldNum" sz="quarter" idx="5"/>
          </p:nvPr>
        </p:nvSpPr>
        <p:spPr/>
        <p:txBody>
          <a:bodyPr/>
          <a:lstStyle/>
          <a:p>
            <a:fld id="{1CE2C3AE-7310-4C63-BD81-33E8419C16E4}" type="slidenum">
              <a:rPr lang="en-US" smtClean="0"/>
              <a:t>39</a:t>
            </a:fld>
            <a:endParaRPr lang="en-US"/>
          </a:p>
        </p:txBody>
      </p:sp>
    </p:spTree>
    <p:extLst>
      <p:ext uri="{BB962C8B-B14F-4D97-AF65-F5344CB8AC3E}">
        <p14:creationId xmlns:p14="http://schemas.microsoft.com/office/powerpoint/2010/main" val="2877350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dedication cloud environment with network isolation for apps, higher scale, and the ability to connect securely to local </a:t>
            </a:r>
            <a:r>
              <a:rPr lang="en-US" dirty="0" err="1"/>
              <a:t>vNets</a:t>
            </a:r>
            <a:r>
              <a:rPr lang="en-US" dirty="0"/>
              <a:t>.</a:t>
            </a:r>
          </a:p>
        </p:txBody>
      </p:sp>
      <p:sp>
        <p:nvSpPr>
          <p:cNvPr id="4" name="Slide Number Placeholder 3"/>
          <p:cNvSpPr>
            <a:spLocks noGrp="1"/>
          </p:cNvSpPr>
          <p:nvPr>
            <p:ph type="sldNum" sz="quarter" idx="5"/>
          </p:nvPr>
        </p:nvSpPr>
        <p:spPr/>
        <p:txBody>
          <a:bodyPr/>
          <a:lstStyle/>
          <a:p>
            <a:fld id="{1CE2C3AE-7310-4C63-BD81-33E8419C16E4}" type="slidenum">
              <a:rPr lang="en-US" smtClean="0"/>
              <a:t>40</a:t>
            </a:fld>
            <a:endParaRPr lang="en-US"/>
          </a:p>
        </p:txBody>
      </p:sp>
    </p:spTree>
    <p:extLst>
      <p:ext uri="{BB962C8B-B14F-4D97-AF65-F5344CB8AC3E}">
        <p14:creationId xmlns:p14="http://schemas.microsoft.com/office/powerpoint/2010/main" val="2266614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cloud innovations in on-premises infrastructure.  Azure Stack brings the power of Azure to your data centers.</a:t>
            </a:r>
          </a:p>
        </p:txBody>
      </p:sp>
      <p:sp>
        <p:nvSpPr>
          <p:cNvPr id="4" name="Slide Number Placeholder 3"/>
          <p:cNvSpPr>
            <a:spLocks noGrp="1"/>
          </p:cNvSpPr>
          <p:nvPr>
            <p:ph type="sldNum" sz="quarter" idx="5"/>
          </p:nvPr>
        </p:nvSpPr>
        <p:spPr/>
        <p:txBody>
          <a:bodyPr/>
          <a:lstStyle/>
          <a:p>
            <a:fld id="{1CE2C3AE-7310-4C63-BD81-33E8419C16E4}" type="slidenum">
              <a:rPr lang="en-US" smtClean="0"/>
              <a:t>41</a:t>
            </a:fld>
            <a:endParaRPr lang="en-US"/>
          </a:p>
        </p:txBody>
      </p:sp>
    </p:spTree>
    <p:extLst>
      <p:ext uri="{BB962C8B-B14F-4D97-AF65-F5344CB8AC3E}">
        <p14:creationId xmlns:p14="http://schemas.microsoft.com/office/powerpoint/2010/main" val="2451474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your Azure Functions on our local server (without the rest of Azure).</a:t>
            </a:r>
          </a:p>
        </p:txBody>
      </p:sp>
      <p:sp>
        <p:nvSpPr>
          <p:cNvPr id="4" name="Slide Number Placeholder 3"/>
          <p:cNvSpPr>
            <a:spLocks noGrp="1"/>
          </p:cNvSpPr>
          <p:nvPr>
            <p:ph type="sldNum" sz="quarter" idx="5"/>
          </p:nvPr>
        </p:nvSpPr>
        <p:spPr/>
        <p:txBody>
          <a:bodyPr/>
          <a:lstStyle/>
          <a:p>
            <a:fld id="{1CE2C3AE-7310-4C63-BD81-33E8419C16E4}" type="slidenum">
              <a:rPr lang="en-US" smtClean="0"/>
              <a:t>42</a:t>
            </a:fld>
            <a:endParaRPr lang="en-US"/>
          </a:p>
        </p:txBody>
      </p:sp>
    </p:spTree>
    <p:extLst>
      <p:ext uri="{BB962C8B-B14F-4D97-AF65-F5344CB8AC3E}">
        <p14:creationId xmlns:p14="http://schemas.microsoft.com/office/powerpoint/2010/main" val="4236564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on IoT devices by deploying custom modules.</a:t>
            </a:r>
          </a:p>
        </p:txBody>
      </p:sp>
      <p:sp>
        <p:nvSpPr>
          <p:cNvPr id="4" name="Slide Number Placeholder 3"/>
          <p:cNvSpPr>
            <a:spLocks noGrp="1"/>
          </p:cNvSpPr>
          <p:nvPr>
            <p:ph type="sldNum" sz="quarter" idx="5"/>
          </p:nvPr>
        </p:nvSpPr>
        <p:spPr/>
        <p:txBody>
          <a:bodyPr/>
          <a:lstStyle/>
          <a:p>
            <a:fld id="{1CE2C3AE-7310-4C63-BD81-33E8419C16E4}" type="slidenum">
              <a:rPr lang="en-US" smtClean="0"/>
              <a:t>43</a:t>
            </a:fld>
            <a:endParaRPr lang="en-US"/>
          </a:p>
        </p:txBody>
      </p:sp>
    </p:spTree>
    <p:extLst>
      <p:ext uri="{BB962C8B-B14F-4D97-AF65-F5344CB8AC3E}">
        <p14:creationId xmlns:p14="http://schemas.microsoft.com/office/powerpoint/2010/main" val="2972248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44</a:t>
            </a:fld>
            <a:endParaRPr lang="en-US"/>
          </a:p>
        </p:txBody>
      </p:sp>
    </p:spTree>
    <p:extLst>
      <p:ext uri="{BB962C8B-B14F-4D97-AF65-F5344CB8AC3E}">
        <p14:creationId xmlns:p14="http://schemas.microsoft.com/office/powerpoint/2010/main" val="9290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F"/>
                </a:solidFill>
                <a:effectLst/>
                <a:latin typeface="-apple-system"/>
              </a:rPr>
              <a:t>⚠️ This extension is currently in preview and not recommended for production. ⚠️</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The Azure Functions </a:t>
            </a:r>
            <a:r>
              <a:rPr lang="en-US" b="0" i="0" dirty="0" err="1">
                <a:solidFill>
                  <a:srgbClr val="24292F"/>
                </a:solidFill>
                <a:effectLst/>
                <a:latin typeface="-apple-system"/>
              </a:rPr>
              <a:t>Dapr</a:t>
            </a:r>
            <a:r>
              <a:rPr lang="en-US" b="0" i="0" dirty="0">
                <a:solidFill>
                  <a:srgbClr val="24292F"/>
                </a:solidFill>
                <a:effectLst/>
                <a:latin typeface="-apple-system"/>
              </a:rPr>
              <a:t> extension allows you to easily interact with the </a:t>
            </a:r>
            <a:r>
              <a:rPr lang="en-US" b="0" i="0" dirty="0" err="1">
                <a:solidFill>
                  <a:srgbClr val="24292F"/>
                </a:solidFill>
                <a:effectLst/>
                <a:latin typeface="-apple-system"/>
              </a:rPr>
              <a:t>Dapr</a:t>
            </a:r>
            <a:r>
              <a:rPr lang="en-US" b="0" i="0" dirty="0">
                <a:solidFill>
                  <a:srgbClr val="24292F"/>
                </a:solidFill>
                <a:effectLst/>
                <a:latin typeface="-apple-system"/>
              </a:rPr>
              <a:t> APIs from an Azure Function using triggers and bindings. This extension is supported in any environment that supports running </a:t>
            </a:r>
            <a:r>
              <a:rPr lang="en-US" b="0" i="0" dirty="0" err="1">
                <a:solidFill>
                  <a:srgbClr val="24292F"/>
                </a:solidFill>
                <a:effectLst/>
                <a:latin typeface="-apple-system"/>
              </a:rPr>
              <a:t>Dapr</a:t>
            </a:r>
            <a:r>
              <a:rPr lang="en-US" b="0" i="0" dirty="0">
                <a:solidFill>
                  <a:srgbClr val="24292F"/>
                </a:solidFill>
                <a:effectLst/>
                <a:latin typeface="-apple-system"/>
              </a:rPr>
              <a:t> and Azure Functions - primarily self-hosted and Kubernetes modes.</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50</a:t>
            </a:fld>
            <a:endParaRPr lang="en-US"/>
          </a:p>
        </p:txBody>
      </p:sp>
    </p:spTree>
    <p:extLst>
      <p:ext uri="{BB962C8B-B14F-4D97-AF65-F5344CB8AC3E}">
        <p14:creationId xmlns:p14="http://schemas.microsoft.com/office/powerpoint/2010/main" val="1795501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Event </a:t>
            </a:r>
            <a:r>
              <a:rPr lang="en-US" b="0" i="1" dirty="0">
                <a:solidFill>
                  <a:srgbClr val="E6E6E6"/>
                </a:solidFill>
                <a:effectLst/>
                <a:latin typeface="Segoe UI" panose="020B0502040204020203" pitchFamily="34" charset="0"/>
              </a:rPr>
              <a:t>handlers</a:t>
            </a:r>
            <a:r>
              <a:rPr lang="en-US" b="0" i="0" dirty="0">
                <a:solidFill>
                  <a:srgbClr val="E6E6E6"/>
                </a:solidFill>
                <a:effectLst/>
                <a:latin typeface="Segoe UI" panose="020B0502040204020203" pitchFamily="34" charset="0"/>
              </a:rPr>
              <a:t> receive and process events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51</a:t>
            </a:fld>
            <a:endParaRPr lang="en-US"/>
          </a:p>
        </p:txBody>
      </p:sp>
    </p:spTree>
    <p:extLst>
      <p:ext uri="{BB962C8B-B14F-4D97-AF65-F5344CB8AC3E}">
        <p14:creationId xmlns:p14="http://schemas.microsoft.com/office/powerpoint/2010/main" val="3222105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Kafka extension for Azure Functions lets you write values out to Apache Kafka topics by using an output binding. You can also use a trigger to invoke your functions in response to messages in Kafka topics.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54</a:t>
            </a:fld>
            <a:endParaRPr lang="en-US"/>
          </a:p>
        </p:txBody>
      </p:sp>
    </p:spTree>
    <p:extLst>
      <p:ext uri="{BB962C8B-B14F-4D97-AF65-F5344CB8AC3E}">
        <p14:creationId xmlns:p14="http://schemas.microsoft.com/office/powerpoint/2010/main" val="62662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Application Environments</a:t>
            </a:r>
            <a:endParaRPr lang="en-US" b="0" u="none" dirty="0"/>
          </a:p>
          <a:p>
            <a:r>
              <a:rPr lang="en-US" b="0" u="none" dirty="0"/>
              <a:t>Run and scale web, mobile, and API applications on the platform of your choice – in a high-productivity, fully managed environment – with Azure App Service.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20</a:t>
            </a:fld>
            <a:endParaRPr lang="en-US"/>
          </a:p>
        </p:txBody>
      </p:sp>
    </p:spTree>
    <p:extLst>
      <p:ext uri="{BB962C8B-B14F-4D97-AF65-F5344CB8AC3E}">
        <p14:creationId xmlns:p14="http://schemas.microsoft.com/office/powerpoint/2010/main" val="1981719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Functions can run as new Azure Queue storage messages are created and can write queue messages within a function.</a:t>
            </a:r>
          </a:p>
        </p:txBody>
      </p:sp>
      <p:sp>
        <p:nvSpPr>
          <p:cNvPr id="4" name="Slide Number Placeholder 3"/>
          <p:cNvSpPr>
            <a:spLocks noGrp="1"/>
          </p:cNvSpPr>
          <p:nvPr>
            <p:ph type="sldNum" sz="quarter" idx="5"/>
          </p:nvPr>
        </p:nvSpPr>
        <p:spPr/>
        <p:txBody>
          <a:bodyPr/>
          <a:lstStyle/>
          <a:p>
            <a:fld id="{1CE2C3AE-7310-4C63-BD81-33E8419C16E4}" type="slidenum">
              <a:rPr lang="en-US" smtClean="0"/>
              <a:t>55</a:t>
            </a:fld>
            <a:endParaRPr lang="en-US"/>
          </a:p>
        </p:txBody>
      </p:sp>
    </p:spTree>
    <p:extLst>
      <p:ext uri="{BB962C8B-B14F-4D97-AF65-F5344CB8AC3E}">
        <p14:creationId xmlns:p14="http://schemas.microsoft.com/office/powerpoint/2010/main" val="3293200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Azure Functions RabbitMQ extension allows you to send and receive messages using the RabbitMQ API with Functions.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56</a:t>
            </a:fld>
            <a:endParaRPr lang="en-US"/>
          </a:p>
        </p:txBody>
      </p:sp>
    </p:spTree>
    <p:extLst>
      <p:ext uri="{BB962C8B-B14F-4D97-AF65-F5344CB8AC3E}">
        <p14:creationId xmlns:p14="http://schemas.microsoft.com/office/powerpoint/2010/main" val="1159955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Integrating with Service Bus allows you to build functions that react to and send queue or topic messages.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58</a:t>
            </a:fld>
            <a:endParaRPr lang="en-US"/>
          </a:p>
        </p:txBody>
      </p:sp>
    </p:spTree>
    <p:extLst>
      <p:ext uri="{BB962C8B-B14F-4D97-AF65-F5344CB8AC3E}">
        <p14:creationId xmlns:p14="http://schemas.microsoft.com/office/powerpoint/2010/main" val="3591411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messages</a:t>
            </a:r>
          </a:p>
        </p:txBody>
      </p:sp>
      <p:sp>
        <p:nvSpPr>
          <p:cNvPr id="4" name="Slide Number Placeholder 3"/>
          <p:cNvSpPr>
            <a:spLocks noGrp="1"/>
          </p:cNvSpPr>
          <p:nvPr>
            <p:ph type="sldNum" sz="quarter" idx="5"/>
          </p:nvPr>
        </p:nvSpPr>
        <p:spPr/>
        <p:txBody>
          <a:bodyPr/>
          <a:lstStyle/>
          <a:p>
            <a:fld id="{1CE2C3AE-7310-4C63-BD81-33E8419C16E4}" type="slidenum">
              <a:rPr lang="en-US" smtClean="0"/>
              <a:t>59</a:t>
            </a:fld>
            <a:endParaRPr lang="en-US"/>
          </a:p>
        </p:txBody>
      </p:sp>
    </p:spTree>
    <p:extLst>
      <p:ext uri="{BB962C8B-B14F-4D97-AF65-F5344CB8AC3E}">
        <p14:creationId xmlns:p14="http://schemas.microsoft.com/office/powerpoint/2010/main" val="3372558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Integrating with Azure Tables allows you to build functions that read and write data using the Tables API for Azure Storage and Cosmos DB.</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60</a:t>
            </a:fld>
            <a:endParaRPr lang="en-US"/>
          </a:p>
        </p:txBody>
      </p:sp>
    </p:spTree>
    <p:extLst>
      <p:ext uri="{BB962C8B-B14F-4D97-AF65-F5344CB8AC3E}">
        <p14:creationId xmlns:p14="http://schemas.microsoft.com/office/powerpoint/2010/main" val="239613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 timer trigger lets you run a function on a schedule.</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61</a:t>
            </a:fld>
            <a:endParaRPr lang="en-US"/>
          </a:p>
        </p:txBody>
      </p:sp>
    </p:spTree>
    <p:extLst>
      <p:ext uri="{BB962C8B-B14F-4D97-AF65-F5344CB8AC3E}">
        <p14:creationId xmlns:p14="http://schemas.microsoft.com/office/powerpoint/2010/main" val="2929645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Considerations:</a:t>
            </a:r>
          </a:p>
          <a:p>
            <a:pPr marL="171450" indent="-171450">
              <a:buFont typeface="Arial" panose="020B0604020202020204" pitchFamily="34" charset="0"/>
              <a:buChar char="•"/>
            </a:pPr>
            <a:r>
              <a:rPr lang="en-US" dirty="0"/>
              <a:t>Not available to apps running on the Consumption plan</a:t>
            </a:r>
          </a:p>
          <a:p>
            <a:pPr marL="171450" indent="-171450">
              <a:buFont typeface="Arial" panose="020B0604020202020204" pitchFamily="34" charset="0"/>
              <a:buChar char="•"/>
            </a:pPr>
            <a:r>
              <a:rPr lang="en-US" dirty="0"/>
              <a:t>Can only be one warmup trigger function per function app, and it cannot be invoked after the instance is already running</a:t>
            </a:r>
          </a:p>
          <a:p>
            <a:pPr marL="171450" indent="-171450">
              <a:buFont typeface="Arial" panose="020B0604020202020204" pitchFamily="34" charset="0"/>
              <a:buChar char="•"/>
            </a:pPr>
            <a:r>
              <a:rPr lang="en-US" dirty="0"/>
              <a:t>Only called during scale-out operations, not during restarts or other non-scale startups</a:t>
            </a:r>
          </a:p>
          <a:p>
            <a:pPr marL="628650" lvl="1" indent="-171450">
              <a:buFont typeface="Arial" panose="020B0604020202020204" pitchFamily="34" charset="0"/>
              <a:buChar char="•"/>
            </a:pPr>
            <a:r>
              <a:rPr lang="en-US" dirty="0"/>
              <a:t>Make sure you logic can load all required dependencies without relying on the warmup trigger; lazy loading is a good pattern to achieve this goal</a:t>
            </a:r>
          </a:p>
        </p:txBody>
      </p:sp>
      <p:sp>
        <p:nvSpPr>
          <p:cNvPr id="4" name="Slide Number Placeholder 3"/>
          <p:cNvSpPr>
            <a:spLocks noGrp="1"/>
          </p:cNvSpPr>
          <p:nvPr>
            <p:ph type="sldNum" sz="quarter" idx="5"/>
          </p:nvPr>
        </p:nvSpPr>
        <p:spPr/>
        <p:txBody>
          <a:bodyPr/>
          <a:lstStyle/>
          <a:p>
            <a:fld id="{1CE2C3AE-7310-4C63-BD81-33E8419C16E4}" type="slidenum">
              <a:rPr lang="en-US" smtClean="0"/>
              <a:t>63</a:t>
            </a:fld>
            <a:endParaRPr lang="en-US"/>
          </a:p>
        </p:txBody>
      </p:sp>
    </p:spTree>
    <p:extLst>
      <p:ext uri="{BB962C8B-B14F-4D97-AF65-F5344CB8AC3E}">
        <p14:creationId xmlns:p14="http://schemas.microsoft.com/office/powerpoint/2010/main" val="3112905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that lets you write stateful functions in a serverless compute environment.</a:t>
            </a:r>
          </a:p>
        </p:txBody>
      </p:sp>
      <p:sp>
        <p:nvSpPr>
          <p:cNvPr id="4" name="Slide Number Placeholder 3"/>
          <p:cNvSpPr>
            <a:spLocks noGrp="1"/>
          </p:cNvSpPr>
          <p:nvPr>
            <p:ph type="sldNum" sz="quarter" idx="5"/>
          </p:nvPr>
        </p:nvSpPr>
        <p:spPr/>
        <p:txBody>
          <a:bodyPr/>
          <a:lstStyle/>
          <a:p>
            <a:fld id="{1CE2C3AE-7310-4C63-BD81-33E8419C16E4}" type="slidenum">
              <a:rPr lang="en-US" smtClean="0"/>
              <a:t>65</a:t>
            </a:fld>
            <a:endParaRPr lang="en-US"/>
          </a:p>
        </p:txBody>
      </p:sp>
    </p:spTree>
    <p:extLst>
      <p:ext uri="{BB962C8B-B14F-4D97-AF65-F5344CB8AC3E}">
        <p14:creationId xmlns:p14="http://schemas.microsoft.com/office/powerpoint/2010/main" val="3171713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that lets you write stateful functions in a serverless compute environment.  The extension lets you define stateful workflows writing </a:t>
            </a:r>
            <a:r>
              <a:rPr lang="en-US" i="1" dirty="0"/>
              <a:t>orchestrator functions</a:t>
            </a:r>
            <a:r>
              <a:rPr lang="en-US" i="0" dirty="0"/>
              <a:t> and stateful entities by writing </a:t>
            </a:r>
            <a:r>
              <a:rPr lang="en-US" i="1" dirty="0"/>
              <a:t>entity functions</a:t>
            </a:r>
            <a:r>
              <a:rPr lang="en-US" i="0" dirty="0"/>
              <a:t> using the Azure Functions programming model.  Behind the scenes, the extension manages state, checkpoints, and restarts for you, allowing you to focus on your business logic.</a:t>
            </a:r>
          </a:p>
          <a:p>
            <a:endParaRPr lang="en-US" i="0" dirty="0"/>
          </a:p>
          <a:p>
            <a:r>
              <a:rPr lang="en-US" i="0" dirty="0"/>
              <a:t>The primary use case for Durable Functions is simplifying complex, stateful coordination requirements in serverless applications.  There are 6 typical application patterns that can benefit from Durable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66</a:t>
            </a:fld>
            <a:endParaRPr lang="en-US"/>
          </a:p>
        </p:txBody>
      </p:sp>
    </p:spTree>
    <p:extLst>
      <p:ext uri="{BB962C8B-B14F-4D97-AF65-F5344CB8AC3E}">
        <p14:creationId xmlns:p14="http://schemas.microsoft.com/office/powerpoint/2010/main" val="412089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function chaining pattern, a sequence of functions executes in a specific order.  In this pattern, the output of one function is applied to the input of another function.</a:t>
            </a:r>
          </a:p>
          <a:p>
            <a:endParaRPr lang="en-US" dirty="0"/>
          </a:p>
          <a:p>
            <a:r>
              <a:rPr lang="en-US" dirty="0"/>
              <a:t>In this example, the values F1, F2, F3, and F4 are the names of activity functions.  You can implement control flow by using normal imperative coding constructs.  Code executes from the top down.  The code can involve existing language control flow semantics, like conditionals and loops.  You can include error handling logic in try/catch/finally blocks.</a:t>
            </a:r>
          </a:p>
        </p:txBody>
      </p:sp>
      <p:sp>
        <p:nvSpPr>
          <p:cNvPr id="4" name="Slide Number Placeholder 3"/>
          <p:cNvSpPr>
            <a:spLocks noGrp="1"/>
          </p:cNvSpPr>
          <p:nvPr>
            <p:ph type="sldNum" sz="quarter" idx="5"/>
          </p:nvPr>
        </p:nvSpPr>
        <p:spPr/>
        <p:txBody>
          <a:bodyPr/>
          <a:lstStyle/>
          <a:p>
            <a:fld id="{1CE2C3AE-7310-4C63-BD81-33E8419C16E4}" type="slidenum">
              <a:rPr lang="en-US" smtClean="0"/>
              <a:t>67</a:t>
            </a:fld>
            <a:endParaRPr lang="en-US"/>
          </a:p>
        </p:txBody>
      </p:sp>
    </p:spTree>
    <p:extLst>
      <p:ext uri="{BB962C8B-B14F-4D97-AF65-F5344CB8AC3E}">
        <p14:creationId xmlns:p14="http://schemas.microsoft.com/office/powerpoint/2010/main" val="226862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Functions</a:t>
            </a:r>
            <a:endParaRPr lang="en-US" b="0" u="none" dirty="0"/>
          </a:p>
          <a:p>
            <a:r>
              <a:rPr lang="en-US" b="0" u="none" dirty="0"/>
              <a:t>Execute code – written in the language of your choice – with Azure Functions an event-driven compute experience.  Scale on demand and pay only for the time your code is executed.  Available as a managed service in Azure and Azure Stack, the open source Functions runtime also works on multiple destinations, including Kubernetes, Azure IoT Edge, on-premises, and even in other clouds.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21</a:t>
            </a:fld>
            <a:endParaRPr lang="en-US"/>
          </a:p>
        </p:txBody>
      </p:sp>
    </p:spTree>
    <p:extLst>
      <p:ext uri="{BB962C8B-B14F-4D97-AF65-F5344CB8AC3E}">
        <p14:creationId xmlns:p14="http://schemas.microsoft.com/office/powerpoint/2010/main" val="2996272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context parameter to invoke other functions by name, pass parameters, and return function output.  Each time the code calls await, the Durable Functions framework checkpoints the progress of the function instance.  If the process or virtual machine recycles midway through the execution, the function instance resumes from the preceding await call.</a:t>
            </a:r>
          </a:p>
        </p:txBody>
      </p:sp>
      <p:sp>
        <p:nvSpPr>
          <p:cNvPr id="4" name="Slide Number Placeholder 3"/>
          <p:cNvSpPr>
            <a:spLocks noGrp="1"/>
          </p:cNvSpPr>
          <p:nvPr>
            <p:ph type="sldNum" sz="quarter" idx="5"/>
          </p:nvPr>
        </p:nvSpPr>
        <p:spPr/>
        <p:txBody>
          <a:bodyPr/>
          <a:lstStyle/>
          <a:p>
            <a:fld id="{1CE2C3AE-7310-4C63-BD81-33E8419C16E4}" type="slidenum">
              <a:rPr lang="en-US" smtClean="0"/>
              <a:t>68</a:t>
            </a:fld>
            <a:endParaRPr lang="en-US"/>
          </a:p>
        </p:txBody>
      </p:sp>
    </p:spTree>
    <p:extLst>
      <p:ext uri="{BB962C8B-B14F-4D97-AF65-F5344CB8AC3E}">
        <p14:creationId xmlns:p14="http://schemas.microsoft.com/office/powerpoint/2010/main" val="3976536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fan out/fan in pattern, you execute multiple functions in parallel and then wait for all functions to finish.  Often, some aggregation work is done on the results that are returned from the functions.</a:t>
            </a:r>
          </a:p>
          <a:p>
            <a:endParaRPr lang="en-US" dirty="0"/>
          </a:p>
          <a:p>
            <a:r>
              <a:rPr lang="en-US" dirty="0"/>
              <a:t>With normal functions, you can fan out by having the function send multiple messages to a queue.  Fanning back in its much more challenging.  To fan in, in a normal function, you write code to track when the queue-triggered functions end, and then store function outputs.</a:t>
            </a:r>
          </a:p>
          <a:p>
            <a:endParaRPr lang="en-US" dirty="0"/>
          </a:p>
          <a:p>
            <a:r>
              <a:rPr lang="en-US" dirty="0"/>
              <a:t>The Durable Function extension handles this pattern with relatively simple code:</a:t>
            </a:r>
          </a:p>
        </p:txBody>
      </p:sp>
      <p:sp>
        <p:nvSpPr>
          <p:cNvPr id="4" name="Slide Number Placeholder 3"/>
          <p:cNvSpPr>
            <a:spLocks noGrp="1"/>
          </p:cNvSpPr>
          <p:nvPr>
            <p:ph type="sldNum" sz="quarter" idx="5"/>
          </p:nvPr>
        </p:nvSpPr>
        <p:spPr/>
        <p:txBody>
          <a:bodyPr/>
          <a:lstStyle/>
          <a:p>
            <a:fld id="{1CE2C3AE-7310-4C63-BD81-33E8419C16E4}" type="slidenum">
              <a:rPr lang="en-US" smtClean="0"/>
              <a:t>69</a:t>
            </a:fld>
            <a:endParaRPr lang="en-US"/>
          </a:p>
        </p:txBody>
      </p:sp>
    </p:spTree>
    <p:extLst>
      <p:ext uri="{BB962C8B-B14F-4D97-AF65-F5344CB8AC3E}">
        <p14:creationId xmlns:p14="http://schemas.microsoft.com/office/powerpoint/2010/main" val="1131201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fan-out work is distributed to multiple instances of the F2 function.  The work is tracked by using a dynamic list of tasks.  </a:t>
            </a:r>
            <a:r>
              <a:rPr lang="en-US" dirty="0" err="1"/>
              <a:t>Task.WhenAll</a:t>
            </a:r>
            <a:r>
              <a:rPr lang="en-US" dirty="0"/>
              <a:t> is called to wait for all the called functions to finish.  Then, the F2 function outputs are aggregated from the dynamic task list and passed to the F3 function.</a:t>
            </a:r>
          </a:p>
          <a:p>
            <a:endParaRPr lang="en-US" dirty="0"/>
          </a:p>
          <a:p>
            <a:r>
              <a:rPr lang="en-US" dirty="0"/>
              <a:t>The automatic checkpointing that happens at the await call on </a:t>
            </a:r>
            <a:r>
              <a:rPr lang="en-US" dirty="0" err="1"/>
              <a:t>Task.WhenAll</a:t>
            </a:r>
            <a:r>
              <a:rPr lang="en-US" dirty="0"/>
              <a:t> ensures that a potential midway crash or reboot does not require restarting an already completed task.</a:t>
            </a:r>
          </a:p>
        </p:txBody>
      </p:sp>
      <p:sp>
        <p:nvSpPr>
          <p:cNvPr id="4" name="Slide Number Placeholder 3"/>
          <p:cNvSpPr>
            <a:spLocks noGrp="1"/>
          </p:cNvSpPr>
          <p:nvPr>
            <p:ph type="sldNum" sz="quarter" idx="5"/>
          </p:nvPr>
        </p:nvSpPr>
        <p:spPr/>
        <p:txBody>
          <a:bodyPr/>
          <a:lstStyle/>
          <a:p>
            <a:fld id="{1CE2C3AE-7310-4C63-BD81-33E8419C16E4}" type="slidenum">
              <a:rPr lang="en-US" smtClean="0"/>
              <a:t>70</a:t>
            </a:fld>
            <a:endParaRPr lang="en-US"/>
          </a:p>
        </p:txBody>
      </p:sp>
    </p:spTree>
    <p:extLst>
      <p:ext uri="{BB962C8B-B14F-4D97-AF65-F5344CB8AC3E}">
        <p14:creationId xmlns:p14="http://schemas.microsoft.com/office/powerpoint/2010/main" val="3663655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async HTTP API pattern address the problem of coordinating the state of long-running operations with external clients.  A common way to implement this pattern is by having an HTTP endpoint trigger the long-running action.  Then, redirect the client to a status endpoint that the client polls to learn when the operation is finished.</a:t>
            </a:r>
          </a:p>
          <a:p>
            <a:endParaRPr lang="en-US" dirty="0"/>
          </a:p>
          <a:p>
            <a:r>
              <a:rPr lang="en-US" dirty="0"/>
              <a:t>Durable functions provides built-in support for this pattern, simplifying or even removing the code you need to write to intact with long-running function executions.</a:t>
            </a:r>
          </a:p>
        </p:txBody>
      </p:sp>
      <p:sp>
        <p:nvSpPr>
          <p:cNvPr id="4" name="Slide Number Placeholder 3"/>
          <p:cNvSpPr>
            <a:spLocks noGrp="1"/>
          </p:cNvSpPr>
          <p:nvPr>
            <p:ph type="sldNum" sz="quarter" idx="5"/>
          </p:nvPr>
        </p:nvSpPr>
        <p:spPr/>
        <p:txBody>
          <a:bodyPr/>
          <a:lstStyle/>
          <a:p>
            <a:fld id="{1CE2C3AE-7310-4C63-BD81-33E8419C16E4}" type="slidenum">
              <a:rPr lang="en-US" smtClean="0"/>
              <a:t>71</a:t>
            </a:fld>
            <a:endParaRPr lang="en-US"/>
          </a:p>
        </p:txBody>
      </p:sp>
    </p:spTree>
    <p:extLst>
      <p:ext uri="{BB962C8B-B14F-4D97-AF65-F5344CB8AC3E}">
        <p14:creationId xmlns:p14="http://schemas.microsoft.com/office/powerpoint/2010/main" val="3338844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REST commands that start an orchestrator and query its status.</a:t>
            </a:r>
          </a:p>
          <a:p>
            <a:endParaRPr lang="en-US" dirty="0"/>
          </a:p>
          <a:p>
            <a:r>
              <a:rPr lang="en-US" dirty="0"/>
              <a:t>Because the Durable Functions runtime manages state for you, you do not need to implement your own status-tracking mechanism.</a:t>
            </a:r>
          </a:p>
          <a:p>
            <a:endParaRPr lang="en-US" dirty="0"/>
          </a:p>
          <a:p>
            <a:r>
              <a:rPr lang="en-US" dirty="0"/>
              <a:t>The Durable Functions extension exposes built-in HTTP APIs that manage long-running orchestrations.  You can alternatively implement this pattern yourself by using your own function triggers (such as HTTP, a queue, or Azure Event Hubs) and the orchestration client binding.  For example, you might use a queue message to trigger termination.  Or, you might use an HTTP trigger that’s protected by an Azure Active Directory authentication policy instead of the built-in HTTP APIs that use a generated key for authentication.</a:t>
            </a:r>
          </a:p>
        </p:txBody>
      </p:sp>
      <p:sp>
        <p:nvSpPr>
          <p:cNvPr id="4" name="Slide Number Placeholder 3"/>
          <p:cNvSpPr>
            <a:spLocks noGrp="1"/>
          </p:cNvSpPr>
          <p:nvPr>
            <p:ph type="sldNum" sz="quarter" idx="5"/>
          </p:nvPr>
        </p:nvSpPr>
        <p:spPr/>
        <p:txBody>
          <a:bodyPr/>
          <a:lstStyle/>
          <a:p>
            <a:fld id="{1CE2C3AE-7310-4C63-BD81-33E8419C16E4}" type="slidenum">
              <a:rPr lang="en-US" smtClean="0"/>
              <a:t>72</a:t>
            </a:fld>
            <a:endParaRPr lang="en-US"/>
          </a:p>
        </p:txBody>
      </p:sp>
    </p:spTree>
    <p:extLst>
      <p:ext uri="{BB962C8B-B14F-4D97-AF65-F5344CB8AC3E}">
        <p14:creationId xmlns:p14="http://schemas.microsoft.com/office/powerpoint/2010/main" val="1747994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monitor pattern refers to a flexible, recurring process in a workflow.  AN example is polling until specific conditions are met.  You can use a regular timer trigger to address a basic scenario, such as a periodic cleanup job, but its interval instance and managing instance lifetimes becomes complex.  You can use Durable Functions to create flexible recurrence intervals, manage task lifetimes, and create multiple monitor processes from a single orchestration.</a:t>
            </a:r>
          </a:p>
          <a:p>
            <a:endParaRPr lang="en-US" dirty="0"/>
          </a:p>
          <a:p>
            <a:r>
              <a:rPr lang="en-US" dirty="0"/>
              <a:t>An example of the monitor pattern is to reverse the earlier HTTP ASI scenario.  Instead of exposing an endpoint for an external client to monitor a long-running operation, the long-running monitor consumes an external endpoint, and then waits for a state to change.</a:t>
            </a:r>
          </a:p>
        </p:txBody>
      </p:sp>
      <p:sp>
        <p:nvSpPr>
          <p:cNvPr id="4" name="Slide Number Placeholder 3"/>
          <p:cNvSpPr>
            <a:spLocks noGrp="1"/>
          </p:cNvSpPr>
          <p:nvPr>
            <p:ph type="sldNum" sz="quarter" idx="5"/>
          </p:nvPr>
        </p:nvSpPr>
        <p:spPr/>
        <p:txBody>
          <a:bodyPr/>
          <a:lstStyle/>
          <a:p>
            <a:fld id="{1CE2C3AE-7310-4C63-BD81-33E8419C16E4}" type="slidenum">
              <a:rPr lang="en-US" smtClean="0"/>
              <a:t>73</a:t>
            </a:fld>
            <a:endParaRPr lang="en-US"/>
          </a:p>
        </p:txBody>
      </p:sp>
    </p:spTree>
    <p:extLst>
      <p:ext uri="{BB962C8B-B14F-4D97-AF65-F5344CB8AC3E}">
        <p14:creationId xmlns:p14="http://schemas.microsoft.com/office/powerpoint/2010/main" val="2361110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few lines of code, you can use Durable Functions to create multiple monitors that observe arbitrary endpoints.  The monitors can end execution when a condition is met, or another function can use the durable orchestration client to terminate the monitors.  You can change a monitor’s wait interval based on a specific condition (for example, exponential backoff).</a:t>
            </a:r>
          </a:p>
          <a:p>
            <a:endParaRPr lang="en-US" dirty="0"/>
          </a:p>
          <a:p>
            <a:r>
              <a:rPr lang="en-US" dirty="0"/>
              <a:t>When a request is received, a new orchestration instance is created for that job Id.  The instance polls a status until either a condition is met or until a timeout expires.  A durable timer controls the polling interval.  Then, more work can be performed, or the orchestration can end.</a:t>
            </a:r>
          </a:p>
        </p:txBody>
      </p:sp>
      <p:sp>
        <p:nvSpPr>
          <p:cNvPr id="4" name="Slide Number Placeholder 3"/>
          <p:cNvSpPr>
            <a:spLocks noGrp="1"/>
          </p:cNvSpPr>
          <p:nvPr>
            <p:ph type="sldNum" sz="quarter" idx="5"/>
          </p:nvPr>
        </p:nvSpPr>
        <p:spPr/>
        <p:txBody>
          <a:bodyPr/>
          <a:lstStyle/>
          <a:p>
            <a:fld id="{1CE2C3AE-7310-4C63-BD81-33E8419C16E4}" type="slidenum">
              <a:rPr lang="en-US" smtClean="0"/>
              <a:t>74</a:t>
            </a:fld>
            <a:endParaRPr lang="en-US"/>
          </a:p>
        </p:txBody>
      </p:sp>
    </p:spTree>
    <p:extLst>
      <p:ext uri="{BB962C8B-B14F-4D97-AF65-F5344CB8AC3E}">
        <p14:creationId xmlns:p14="http://schemas.microsoft.com/office/powerpoint/2010/main" val="38374450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automated processes involve some kind of human interaction.  Involving humans in an automated process is tricky because people are not highlight available and as responsive as cloud services.  An automated process might allow for this interaction by using timeouts and compensation logic.</a:t>
            </a:r>
          </a:p>
          <a:p>
            <a:endParaRPr lang="en-US" dirty="0"/>
          </a:p>
          <a:p>
            <a:r>
              <a:rPr lang="en-US" dirty="0"/>
              <a:t>An approval process is an example of a business process that involves human interaction.  Approval from a manager might be required for an expense report that exceeds a certain dollar amount.  If the manager doe not approve the expense report within 72 hours, an escalation process kicks in to get the approval from someone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implement this pattern in this example by using an orchestrator function.  The orchestrator uses a durable timer to request approval.  The orchestrator escalates if timeout occurs.  The orchestrator waits for an external event, such as a notification that is generated by a human interaction.</a:t>
            </a:r>
          </a:p>
        </p:txBody>
      </p:sp>
      <p:sp>
        <p:nvSpPr>
          <p:cNvPr id="4" name="Slide Number Placeholder 3"/>
          <p:cNvSpPr>
            <a:spLocks noGrp="1"/>
          </p:cNvSpPr>
          <p:nvPr>
            <p:ph type="sldNum" sz="quarter" idx="5"/>
          </p:nvPr>
        </p:nvSpPr>
        <p:spPr/>
        <p:txBody>
          <a:bodyPr/>
          <a:lstStyle/>
          <a:p>
            <a:fld id="{1CE2C3AE-7310-4C63-BD81-33E8419C16E4}" type="slidenum">
              <a:rPr lang="en-US" smtClean="0"/>
              <a:t>75</a:t>
            </a:fld>
            <a:endParaRPr lang="en-US"/>
          </a:p>
        </p:txBody>
      </p:sp>
    </p:spTree>
    <p:extLst>
      <p:ext uri="{BB962C8B-B14F-4D97-AF65-F5344CB8AC3E}">
        <p14:creationId xmlns:p14="http://schemas.microsoft.com/office/powerpoint/2010/main" val="398325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durable timer, call </a:t>
            </a:r>
            <a:r>
              <a:rPr lang="en-US" dirty="0" err="1"/>
              <a:t>context.CreateTimer</a:t>
            </a:r>
            <a:r>
              <a:rPr lang="en-US" dirty="0"/>
              <a:t>.  The notification is received by </a:t>
            </a:r>
            <a:r>
              <a:rPr lang="en-US" dirty="0" err="1"/>
              <a:t>context.WaitForExternalEvent</a:t>
            </a:r>
            <a:r>
              <a:rPr lang="en-US" dirty="0"/>
              <a:t>.  Then, </a:t>
            </a:r>
            <a:r>
              <a:rPr lang="en-US" dirty="0" err="1"/>
              <a:t>Task.WhenAny</a:t>
            </a:r>
            <a:r>
              <a:rPr lang="en-US" dirty="0"/>
              <a:t> is called to decide whether to escalate (timeout happens first) or process the approval (the approval is received before the timeout).</a:t>
            </a:r>
          </a:p>
          <a:p>
            <a:endParaRPr lang="en-US" dirty="0"/>
          </a:p>
          <a:p>
            <a:r>
              <a:rPr lang="en-US" dirty="0"/>
              <a:t>NOTE: There is no charge for time spent waiting for external events when running in the Consumption plan.</a:t>
            </a:r>
          </a:p>
        </p:txBody>
      </p:sp>
      <p:sp>
        <p:nvSpPr>
          <p:cNvPr id="4" name="Slide Number Placeholder 3"/>
          <p:cNvSpPr>
            <a:spLocks noGrp="1"/>
          </p:cNvSpPr>
          <p:nvPr>
            <p:ph type="sldNum" sz="quarter" idx="5"/>
          </p:nvPr>
        </p:nvSpPr>
        <p:spPr/>
        <p:txBody>
          <a:bodyPr/>
          <a:lstStyle/>
          <a:p>
            <a:fld id="{1CE2C3AE-7310-4C63-BD81-33E8419C16E4}" type="slidenum">
              <a:rPr lang="en-US" smtClean="0"/>
              <a:t>76</a:t>
            </a:fld>
            <a:endParaRPr lang="en-US"/>
          </a:p>
        </p:txBody>
      </p:sp>
    </p:spTree>
    <p:extLst>
      <p:ext uri="{BB962C8B-B14F-4D97-AF65-F5344CB8AC3E}">
        <p14:creationId xmlns:p14="http://schemas.microsoft.com/office/powerpoint/2010/main" val="3650631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pattern is about aggregating event data over a period of time into a single, addressable </a:t>
            </a:r>
            <a:r>
              <a:rPr lang="en-US" i="1" dirty="0"/>
              <a:t>entity</a:t>
            </a:r>
            <a:r>
              <a:rPr lang="en-US" i="0" dirty="0"/>
              <a:t>.  In this pattern, the data being aggregated may come from multiple sources., may be delivered in batches, or may be scattered over long-periods of time.  The aggregator might need to take action on event data as it arrives, and external clients may need to query the aggregated data.</a:t>
            </a:r>
          </a:p>
          <a:p>
            <a:endParaRPr lang="en-US" i="0" dirty="0"/>
          </a:p>
          <a:p>
            <a:r>
              <a:rPr lang="en-US" i="0" dirty="0"/>
              <a:t>The tricky thing about trying to implement this pattern with normal, stateless functions is that concurrency control becomes a huge challenge.  Not only do you need to worry about multiple threads modifying the same data at the same time, you need to worry about ensuring that the aggregator only runs on a single VM at a time.</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77</a:t>
            </a:fld>
            <a:endParaRPr lang="en-US"/>
          </a:p>
        </p:txBody>
      </p:sp>
    </p:spTree>
    <p:extLst>
      <p:ext uri="{BB962C8B-B14F-4D97-AF65-F5344CB8AC3E}">
        <p14:creationId xmlns:p14="http://schemas.microsoft.com/office/powerpoint/2010/main" val="617960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Create new applications by orchestrating event-based serverless architectures.  Build connected services more easily using a simple API façade that abstracts API implementation complexity.</a:t>
            </a:r>
          </a:p>
          <a:p>
            <a:endParaRPr lang="en-US" b="0" u="none" dirty="0"/>
          </a:p>
          <a:p>
            <a:r>
              <a:rPr lang="en-US" b="0" u="sng" dirty="0"/>
              <a:t>Serverless workflow orchestration</a:t>
            </a:r>
            <a:endParaRPr lang="en-US" b="0" u="none" dirty="0"/>
          </a:p>
          <a:p>
            <a:r>
              <a:rPr lang="en-US" b="0" u="none" dirty="0"/>
              <a:t>Integrate data and apps instead of writing complex glue code between disparate systems. Visually create serverless workflows with </a:t>
            </a:r>
            <a:r>
              <a:rPr lang="en-US" b="1" u="none" dirty="0"/>
              <a:t>Azure Logic Apps </a:t>
            </a:r>
            <a:r>
              <a:rPr lang="en-US" b="0" u="none" dirty="0"/>
              <a:t>and use your own APIs, serverless functions, or out-of-the-box software as a service (SaaS) connectors, including Salesforce, Microsoft Office 365, and Dropbox.</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22</a:t>
            </a:fld>
            <a:endParaRPr lang="en-US"/>
          </a:p>
        </p:txBody>
      </p:sp>
    </p:spTree>
    <p:extLst>
      <p:ext uri="{BB962C8B-B14F-4D97-AF65-F5344CB8AC3E}">
        <p14:creationId xmlns:p14="http://schemas.microsoft.com/office/powerpoint/2010/main" val="573441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Durable entities to easily implement this pattern as a single function.</a:t>
            </a:r>
          </a:p>
        </p:txBody>
      </p:sp>
      <p:sp>
        <p:nvSpPr>
          <p:cNvPr id="4" name="Slide Number Placeholder 3"/>
          <p:cNvSpPr>
            <a:spLocks noGrp="1"/>
          </p:cNvSpPr>
          <p:nvPr>
            <p:ph type="sldNum" sz="quarter" idx="5"/>
          </p:nvPr>
        </p:nvSpPr>
        <p:spPr/>
        <p:txBody>
          <a:bodyPr/>
          <a:lstStyle/>
          <a:p>
            <a:fld id="{1CE2C3AE-7310-4C63-BD81-33E8419C16E4}" type="slidenum">
              <a:rPr lang="en-US" smtClean="0"/>
              <a:t>78</a:t>
            </a:fld>
            <a:endParaRPr lang="en-US"/>
          </a:p>
        </p:txBody>
      </p:sp>
    </p:spTree>
    <p:extLst>
      <p:ext uri="{BB962C8B-B14F-4D97-AF65-F5344CB8AC3E}">
        <p14:creationId xmlns:p14="http://schemas.microsoft.com/office/powerpoint/2010/main" val="2230197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entities can also be modeled as classes in .NET.  This model can be useful if the list of operations is fixed and becomes large.  The following example is equivalent implementation of the Counter entity using .NET classes and methods.</a:t>
            </a:r>
          </a:p>
        </p:txBody>
      </p:sp>
      <p:sp>
        <p:nvSpPr>
          <p:cNvPr id="4" name="Slide Number Placeholder 3"/>
          <p:cNvSpPr>
            <a:spLocks noGrp="1"/>
          </p:cNvSpPr>
          <p:nvPr>
            <p:ph type="sldNum" sz="quarter" idx="5"/>
          </p:nvPr>
        </p:nvSpPr>
        <p:spPr/>
        <p:txBody>
          <a:bodyPr/>
          <a:lstStyle/>
          <a:p>
            <a:fld id="{1CE2C3AE-7310-4C63-BD81-33E8419C16E4}" type="slidenum">
              <a:rPr lang="en-US" smtClean="0"/>
              <a:t>79</a:t>
            </a:fld>
            <a:endParaRPr lang="en-US"/>
          </a:p>
        </p:txBody>
      </p:sp>
    </p:spTree>
    <p:extLst>
      <p:ext uri="{BB962C8B-B14F-4D97-AF65-F5344CB8AC3E}">
        <p14:creationId xmlns:p14="http://schemas.microsoft.com/office/powerpoint/2010/main" val="719819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Clients can enqueue </a:t>
            </a:r>
            <a:r>
              <a:rPr lang="en-US" i="1" dirty="0"/>
              <a:t>operations</a:t>
            </a:r>
            <a:r>
              <a:rPr lang="en-US" i="0" dirty="0"/>
              <a:t> (also known as “signaling”) an entity function using the entity </a:t>
            </a:r>
            <a:r>
              <a:rPr lang="en-US" i="0"/>
              <a:t>client binding.</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80</a:t>
            </a:fld>
            <a:endParaRPr lang="en-US"/>
          </a:p>
        </p:txBody>
      </p:sp>
    </p:spTree>
    <p:extLst>
      <p:ext uri="{BB962C8B-B14F-4D97-AF65-F5344CB8AC3E}">
        <p14:creationId xmlns:p14="http://schemas.microsoft.com/office/powerpoint/2010/main" val="1948159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requires a storage account be associated with your function app.  The storage account connection is used by the Functions host for operations such as managing triggers and logging function executions.  It’s also used when dynamically scaling function apps.  A misconfigured file system or storage account in your function app can affect the performance and availability of your functions.</a:t>
            </a:r>
          </a:p>
          <a:p>
            <a:endParaRPr lang="en-US" dirty="0"/>
          </a:p>
          <a:p>
            <a:pPr marL="171450" indent="-171450">
              <a:buFont typeface="Arial" panose="020B0604020202020204" pitchFamily="34" charset="0"/>
              <a:buChar char="•"/>
            </a:pPr>
            <a:r>
              <a:rPr lang="en-US" dirty="0"/>
              <a:t>To reduce latency, create the storage account in the same region as the function app</a:t>
            </a:r>
          </a:p>
        </p:txBody>
      </p:sp>
      <p:sp>
        <p:nvSpPr>
          <p:cNvPr id="4" name="Slide Number Placeholder 3"/>
          <p:cNvSpPr>
            <a:spLocks noGrp="1"/>
          </p:cNvSpPr>
          <p:nvPr>
            <p:ph type="sldNum" sz="quarter" idx="5"/>
          </p:nvPr>
        </p:nvSpPr>
        <p:spPr/>
        <p:txBody>
          <a:bodyPr/>
          <a:lstStyle/>
          <a:p>
            <a:fld id="{1CE2C3AE-7310-4C63-BD81-33E8419C16E4}" type="slidenum">
              <a:rPr lang="en-US" smtClean="0"/>
              <a:t>82</a:t>
            </a:fld>
            <a:endParaRPr lang="en-US"/>
          </a:p>
        </p:txBody>
      </p:sp>
    </p:spTree>
    <p:extLst>
      <p:ext uri="{BB962C8B-B14F-4D97-AF65-F5344CB8AC3E}">
        <p14:creationId xmlns:p14="http://schemas.microsoft.com/office/powerpoint/2010/main" val="476344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improve performance in production, use a separate storage account for each function app.  This is especially true with Durable Functions and Event Hub triggered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83</a:t>
            </a:fld>
            <a:endParaRPr lang="en-US"/>
          </a:p>
        </p:txBody>
      </p:sp>
    </p:spTree>
    <p:extLst>
      <p:ext uri="{BB962C8B-B14F-4D97-AF65-F5344CB8AC3E}">
        <p14:creationId xmlns:p14="http://schemas.microsoft.com/office/powerpoint/2010/main" val="2746558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Event Hub triggered functions, do not use an account with Data Lake Storage enable</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84</a:t>
            </a:fld>
            <a:endParaRPr lang="en-US"/>
          </a:p>
        </p:txBody>
      </p:sp>
    </p:spTree>
    <p:extLst>
      <p:ext uri="{BB962C8B-B14F-4D97-AF65-F5344CB8AC3E}">
        <p14:creationId xmlns:p14="http://schemas.microsoft.com/office/powerpoint/2010/main" val="4057976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your solution, you likely will develop and publish multiple functions.  These functions are often combined into a single function app, but they can also run in separate function apps.  In Premium and Dedicated (App Service) hosting plans, </a:t>
            </a:r>
            <a:r>
              <a:rPr lang="en-US" dirty="0" err="1"/>
              <a:t>mulitple</a:t>
            </a:r>
            <a:r>
              <a:rPr lang="en-US" dirty="0"/>
              <a:t> function apps can also share the same resources by running in the same plan.  How you group your functions and function apps can impact the performance, scaling, configuration, deployment, and security of your overall solution.</a:t>
            </a:r>
          </a:p>
          <a:p>
            <a:endParaRPr lang="en-US" dirty="0"/>
          </a:p>
          <a:p>
            <a:r>
              <a:rPr lang="en-US" u="sng" dirty="0"/>
              <a:t>Organize functions for performance and scaling</a:t>
            </a:r>
            <a:endParaRPr lang="en-US" u="none" dirty="0"/>
          </a:p>
          <a:p>
            <a:r>
              <a:rPr lang="en-US" u="none" dirty="0"/>
              <a:t>Each function that you create has a memory footprint.  While this footprint is usually small, having too many functions within a function app can lead to slower startup of your app on new instance.  It also means that the overall memory usage of your function app might be higher.  It is hard to say how many functions should be in a single appl, which depends on your particular workload.  However, if your function stores a lot of data in memory, consider having fewer functions in a single app.</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85</a:t>
            </a:fld>
            <a:endParaRPr lang="en-US"/>
          </a:p>
        </p:txBody>
      </p:sp>
    </p:spTree>
    <p:extLst>
      <p:ext uri="{BB962C8B-B14F-4D97-AF65-F5344CB8AC3E}">
        <p14:creationId xmlns:p14="http://schemas.microsoft.com/office/powerpoint/2010/main" val="14067068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Organize functions for configurations and deployment</a:t>
            </a:r>
            <a:endParaRPr lang="en-US" u="none" dirty="0"/>
          </a:p>
          <a:p>
            <a:r>
              <a:rPr lang="en-US" u="none" dirty="0"/>
              <a:t>If you have some functions that need custom configurations, consider moving them into their own function app.</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86</a:t>
            </a:fld>
            <a:endParaRPr lang="en-US"/>
          </a:p>
        </p:txBody>
      </p:sp>
    </p:spTree>
    <p:extLst>
      <p:ext uri="{BB962C8B-B14F-4D97-AF65-F5344CB8AC3E}">
        <p14:creationId xmlns:p14="http://schemas.microsoft.com/office/powerpoint/2010/main" val="38719925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Organize functions by privilege</a:t>
            </a:r>
          </a:p>
          <a:p>
            <a:r>
              <a:rPr lang="en-US" u="none" dirty="0"/>
              <a:t>Connection stings and credentials stored in application settings gives all of the function in the function app the same set of permissions in the associated resource.  Consider minimizing the number of </a:t>
            </a:r>
            <a:r>
              <a:rPr lang="en-US" u="none" dirty="0" err="1"/>
              <a:t>ucntions</a:t>
            </a:r>
            <a:r>
              <a:rPr lang="en-US" u="none" dirty="0"/>
              <a:t> with access to specific credentials by moving functions </a:t>
            </a:r>
            <a:r>
              <a:rPr lang="en-US" u="none" dirty="0" err="1"/>
              <a:t>tha</a:t>
            </a:r>
            <a:r>
              <a:rPr lang="en-US" u="none" dirty="0"/>
              <a:t> </a:t>
            </a:r>
            <a:r>
              <a:rPr lang="en-US" u="none" dirty="0" err="1"/>
              <a:t>tdo</a:t>
            </a:r>
            <a:r>
              <a:rPr lang="en-US" u="none" dirty="0"/>
              <a:t> not use those credentials to a separate function app.</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87</a:t>
            </a:fld>
            <a:endParaRPr lang="en-US"/>
          </a:p>
        </p:txBody>
      </p:sp>
    </p:spTree>
    <p:extLst>
      <p:ext uri="{BB962C8B-B14F-4D97-AF65-F5344CB8AC3E}">
        <p14:creationId xmlns:p14="http://schemas.microsoft.com/office/powerpoint/2010/main" val="1161416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offers built-in integration with Azure Application Insights to monitor your function execution and traces written from your code.  You should be aware of the following considerations when using Application Insights integration to monitor your functions:</a:t>
            </a:r>
          </a:p>
          <a:p>
            <a:endParaRPr lang="en-US" dirty="0"/>
          </a:p>
          <a:p>
            <a:pPr marL="171450" indent="-171450">
              <a:buFont typeface="Arial" panose="020B0604020202020204" pitchFamily="34" charset="0"/>
              <a:buChar char="•"/>
            </a:pPr>
            <a:r>
              <a:rPr lang="en-US" u="none" dirty="0"/>
              <a:t>Make sure that </a:t>
            </a:r>
            <a:r>
              <a:rPr lang="en-US" i="1" u="none" dirty="0" err="1"/>
              <a:t>AzureWebJobsDashboard</a:t>
            </a:r>
            <a:r>
              <a:rPr lang="en-US" u="none" dirty="0"/>
              <a:t> application setting is removed.  This setting was supported in older version of Functions.  If it exists, remove </a:t>
            </a:r>
            <a:r>
              <a:rPr lang="en-US" i="1" u="none" dirty="0" err="1"/>
              <a:t>AzureWebJobDashboard</a:t>
            </a:r>
            <a:r>
              <a:rPr lang="en-US" u="none" dirty="0"/>
              <a:t> improves performance of your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88</a:t>
            </a:fld>
            <a:endParaRPr lang="en-US"/>
          </a:p>
        </p:txBody>
      </p:sp>
    </p:spTree>
    <p:extLst>
      <p:ext uri="{BB962C8B-B14F-4D97-AF65-F5344CB8AC3E}">
        <p14:creationId xmlns:p14="http://schemas.microsoft.com/office/powerpoint/2010/main" val="801052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API management</a:t>
            </a:r>
            <a:endParaRPr lang="en-US" b="0" u="none" dirty="0"/>
          </a:p>
          <a:p>
            <a:r>
              <a:rPr lang="en-US" b="0" u="none" dirty="0"/>
              <a:t>Publish, secure, transform, maintain, and monitor APIs with </a:t>
            </a:r>
            <a:r>
              <a:rPr lang="en-US" b="1" u="none" dirty="0"/>
              <a:t>Azure API Management</a:t>
            </a:r>
            <a:r>
              <a:rPr lang="en-US" b="0" u="none" dirty="0"/>
              <a:t>, a fully managed service that offers a usage model designed and implemented to be an organic fit for serverless applications.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23</a:t>
            </a:fld>
            <a:endParaRPr lang="en-US"/>
          </a:p>
        </p:txBody>
      </p:sp>
    </p:spTree>
    <p:extLst>
      <p:ext uri="{BB962C8B-B14F-4D97-AF65-F5344CB8AC3E}">
        <p14:creationId xmlns:p14="http://schemas.microsoft.com/office/powerpoint/2010/main" val="873840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u="none" dirty="0"/>
              <a:t>Review the Application Insight logs.  If data you expect to find is missing, consider adjusting the sampling setting to better capture your monitoring scenario.  You can use the </a:t>
            </a:r>
            <a:r>
              <a:rPr lang="en-US" i="1" u="none" dirty="0" err="1"/>
              <a:t>excludedTypes</a:t>
            </a:r>
            <a:r>
              <a:rPr lang="en-US" u="none" dirty="0"/>
              <a:t> setting to exclude certain types from sampling, such as </a:t>
            </a:r>
            <a:r>
              <a:rPr lang="en-US" i="1" u="none" dirty="0"/>
              <a:t>Request</a:t>
            </a:r>
            <a:r>
              <a:rPr lang="en-US" u="none" dirty="0"/>
              <a:t> or </a:t>
            </a:r>
            <a:r>
              <a:rPr lang="en-US" i="1" u="none" dirty="0"/>
              <a:t>Exception</a:t>
            </a:r>
            <a:r>
              <a:rPr lang="en-US" u="none" dirty="0"/>
              <a:t>.</a:t>
            </a:r>
          </a:p>
        </p:txBody>
      </p:sp>
      <p:sp>
        <p:nvSpPr>
          <p:cNvPr id="4" name="Slide Number Placeholder 3"/>
          <p:cNvSpPr>
            <a:spLocks noGrp="1"/>
          </p:cNvSpPr>
          <p:nvPr>
            <p:ph type="sldNum" sz="quarter" idx="5"/>
          </p:nvPr>
        </p:nvSpPr>
        <p:spPr/>
        <p:txBody>
          <a:bodyPr/>
          <a:lstStyle/>
          <a:p>
            <a:fld id="{1CE2C3AE-7310-4C63-BD81-33E8419C16E4}" type="slidenum">
              <a:rPr lang="en-US" smtClean="0"/>
              <a:t>89</a:t>
            </a:fld>
            <a:endParaRPr lang="en-US"/>
          </a:p>
        </p:txBody>
      </p:sp>
    </p:spTree>
    <p:extLst>
      <p:ext uri="{BB962C8B-B14F-4D97-AF65-F5344CB8AC3E}">
        <p14:creationId xmlns:p14="http://schemas.microsoft.com/office/powerpoint/2010/main" val="23390812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Share and manage connections</a:t>
            </a:r>
            <a:endParaRPr lang="en-US" u="none" dirty="0"/>
          </a:p>
          <a:p>
            <a:r>
              <a:rPr lang="en-US" u="none" dirty="0"/>
              <a:t>Reuse connection to external resources whenever possible.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90</a:t>
            </a:fld>
            <a:endParaRPr lang="en-US"/>
          </a:p>
        </p:txBody>
      </p:sp>
    </p:spTree>
    <p:extLst>
      <p:ext uri="{BB962C8B-B14F-4D97-AF65-F5344CB8AC3E}">
        <p14:creationId xmlns:p14="http://schemas.microsoft.com/office/powerpoint/2010/main" val="1857784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Use async code but avoid blocking calls</a:t>
            </a:r>
            <a:endParaRPr lang="en-US" u="none" dirty="0"/>
          </a:p>
          <a:p>
            <a:r>
              <a:rPr lang="en-US" u="none" dirty="0"/>
              <a:t>Asynchronous programming is a recommended best practice, especially when blocking I/O operations are involved.</a:t>
            </a:r>
          </a:p>
          <a:p>
            <a:endParaRPr lang="en-US" u="none" dirty="0"/>
          </a:p>
          <a:p>
            <a:r>
              <a:rPr lang="en-US" u="none" dirty="0"/>
              <a:t>In C#, always avoid referencing the </a:t>
            </a:r>
            <a:r>
              <a:rPr lang="en-US" i="1" u="none" dirty="0"/>
              <a:t>Result</a:t>
            </a:r>
            <a:r>
              <a:rPr lang="en-US" i="0" u="none" dirty="0"/>
              <a:t> property or calling </a:t>
            </a:r>
            <a:r>
              <a:rPr lang="en-US" i="1" u="none" dirty="0"/>
              <a:t>Wait</a:t>
            </a:r>
            <a:r>
              <a:rPr lang="en-US" i="0" u="none" dirty="0"/>
              <a:t> method on a </a:t>
            </a:r>
            <a:r>
              <a:rPr lang="en-US" i="1" u="none" dirty="0"/>
              <a:t>Task</a:t>
            </a:r>
            <a:r>
              <a:rPr lang="en-US" i="0" u="none" dirty="0"/>
              <a:t> instance.  This approach can lead to thread exhaustion.</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91</a:t>
            </a:fld>
            <a:endParaRPr lang="en-US"/>
          </a:p>
        </p:txBody>
      </p:sp>
    </p:spTree>
    <p:extLst>
      <p:ext uri="{BB962C8B-B14F-4D97-AF65-F5344CB8AC3E}">
        <p14:creationId xmlns:p14="http://schemas.microsoft.com/office/powerpoint/2010/main" val="727983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Receive messages in batch whenever possible</a:t>
            </a:r>
            <a:endParaRPr lang="en-US" u="none" dirty="0"/>
          </a:p>
          <a:p>
            <a:r>
              <a:rPr lang="en-US" u="none" dirty="0"/>
              <a:t>Some triggers like Event Hubs enable receiving a batch of messages on a single invocation.  Batching messages has much better performance.  You can configure the max batch size in the </a:t>
            </a:r>
            <a:r>
              <a:rPr lang="en-US" i="1" u="none" dirty="0" err="1"/>
              <a:t>host.json</a:t>
            </a:r>
            <a:r>
              <a:rPr lang="en-US" i="0" u="none" dirty="0"/>
              <a:t> file.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92</a:t>
            </a:fld>
            <a:endParaRPr lang="en-US"/>
          </a:p>
        </p:txBody>
      </p:sp>
    </p:spTree>
    <p:extLst>
      <p:ext uri="{BB962C8B-B14F-4D97-AF65-F5344CB8AC3E}">
        <p14:creationId xmlns:p14="http://schemas.microsoft.com/office/powerpoint/2010/main" val="12751855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Assume your function could encounter an exception at any time. Design your functions with the ability to continue from a previous fail point during the next execution. Consider a scenario that requires the following actions:</a:t>
            </a:r>
          </a:p>
          <a:p>
            <a:pPr algn="l"/>
            <a:endParaRPr lang="en-US" b="0" i="0" dirty="0">
              <a:solidFill>
                <a:srgbClr val="E6E6E6"/>
              </a:solidFill>
              <a:effectLst/>
              <a:latin typeface="Segoe UI" panose="020B0502040204020203" pitchFamily="34" charset="0"/>
            </a:endParaRPr>
          </a:p>
          <a:p>
            <a:pPr marL="228600" indent="-228600" algn="l">
              <a:buAutoNum type="arabicPeriod"/>
            </a:pPr>
            <a:r>
              <a:rPr lang="en-US" b="0" i="0" dirty="0">
                <a:solidFill>
                  <a:srgbClr val="E6E6E6"/>
                </a:solidFill>
                <a:effectLst/>
                <a:latin typeface="Segoe UI" panose="020B0502040204020203" pitchFamily="34" charset="0"/>
              </a:rPr>
              <a:t>Query for 10,000 rows in a database.</a:t>
            </a:r>
          </a:p>
          <a:p>
            <a:pPr marL="228600" indent="-228600" algn="l">
              <a:buAutoNum type="arabicPeriod"/>
            </a:pPr>
            <a:r>
              <a:rPr lang="en-US" b="0" i="0" dirty="0">
                <a:solidFill>
                  <a:srgbClr val="E6E6E6"/>
                </a:solidFill>
                <a:effectLst/>
                <a:latin typeface="Segoe UI" panose="020B0502040204020203" pitchFamily="34" charset="0"/>
              </a:rPr>
              <a:t>Create a queue message for each of those rows to process further down the line.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Depending on how complex your system is, you may have: involved downstream services behaving badly, networking outages, or quota limits reached, etc. All of these can affect your function at any time. You need to design your functions to be prepared for it.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How does your code react if a failure occurs after inserting 5,000 of those items into a queue for processing? Track items in a set that you’ve completed. Otherwise, you might insert them again next time. This double-insertion can have a serious impact on your work flow, so make your functions idempotent.</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93</a:t>
            </a:fld>
            <a:endParaRPr lang="en-US"/>
          </a:p>
        </p:txBody>
      </p:sp>
    </p:spTree>
    <p:extLst>
      <p:ext uri="{BB962C8B-B14F-4D97-AF65-F5344CB8AC3E}">
        <p14:creationId xmlns:p14="http://schemas.microsoft.com/office/powerpoint/2010/main" val="8070475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Avoid long running functions</a:t>
            </a:r>
            <a:endParaRPr lang="en-US" u="none" dirty="0"/>
          </a:p>
          <a:p>
            <a:r>
              <a:rPr lang="en-US" u="none" dirty="0"/>
              <a:t>Large-long-running functions can cause unexpected timeout issues.  Whenever possible, refactor large functions into smaller function sets that work together and return responses fast.  For example, a webhook or HTTP trigger function might require an acknowledgement response within a certain time limit; it’s common for webhooks to require an immediate response.  You can pass the HTTP trigger payload into a queue to be processed by a queue trigger function.  This approach lets you defer the actual work and return an immediate response.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94</a:t>
            </a:fld>
            <a:endParaRPr lang="en-US"/>
          </a:p>
        </p:txBody>
      </p:sp>
    </p:spTree>
    <p:extLst>
      <p:ext uri="{BB962C8B-B14F-4D97-AF65-F5344CB8AC3E}">
        <p14:creationId xmlns:p14="http://schemas.microsoft.com/office/powerpoint/2010/main" val="9429880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Cross function communication</a:t>
            </a:r>
            <a:endParaRPr lang="en-US" u="none" dirty="0"/>
          </a:p>
          <a:p>
            <a:r>
              <a:rPr lang="en-US" u="none" dirty="0"/>
              <a:t>Durable Functions and Azure Logic Apps are built to manage state transitions and communication between multiple functions.</a:t>
            </a:r>
          </a:p>
          <a:p>
            <a:endParaRPr lang="en-US" u="none" dirty="0"/>
          </a:p>
          <a:p>
            <a:r>
              <a:rPr lang="en-US" u="none" dirty="0"/>
              <a:t>If not using Durable Functions or Logic Apps to integrate with multiple functions, it’s best to use storage queues for cross-function communication.  The main reason is that storage queues are cheaper and much easier to provision than other storage options.</a:t>
            </a:r>
          </a:p>
          <a:p>
            <a:endParaRPr lang="en-US" u="none" dirty="0"/>
          </a:p>
          <a:p>
            <a:r>
              <a:rPr lang="en-US" u="none" dirty="0"/>
              <a:t>Service Bus topics are useful if your require message filtering before processing.</a:t>
            </a:r>
          </a:p>
          <a:p>
            <a:endParaRPr lang="en-US" u="none" dirty="0"/>
          </a:p>
          <a:p>
            <a:r>
              <a:rPr lang="en-US" u="none" dirty="0"/>
              <a:t>Event hubs are useful to support high volume communications.</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95</a:t>
            </a:fld>
            <a:endParaRPr lang="en-US"/>
          </a:p>
        </p:txBody>
      </p:sp>
    </p:spTree>
    <p:extLst>
      <p:ext uri="{BB962C8B-B14F-4D97-AF65-F5344CB8AC3E}">
        <p14:creationId xmlns:p14="http://schemas.microsoft.com/office/powerpoint/2010/main" val="675717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Write functions to be stateless</a:t>
            </a:r>
            <a:endParaRPr lang="en-US" u="none" dirty="0"/>
          </a:p>
          <a:p>
            <a:r>
              <a:rPr lang="en-US" u="none" dirty="0"/>
              <a:t>Functions should be stateless and idempotent if possible.  Associate any required state information with your data.  For example, an order being processed would likely have an associated </a:t>
            </a:r>
            <a:r>
              <a:rPr lang="en-US" i="1" u="none" dirty="0"/>
              <a:t>state</a:t>
            </a:r>
            <a:r>
              <a:rPr lang="en-US" i="0" u="none" dirty="0"/>
              <a:t> member.  A function could process an order based on that state while the function itself remains stateless.</a:t>
            </a:r>
          </a:p>
          <a:p>
            <a:endParaRPr lang="en-US" i="0" u="none" dirty="0"/>
          </a:p>
          <a:p>
            <a:r>
              <a:rPr lang="en-US" i="0" u="none" dirty="0"/>
              <a:t>Idempotent functions are especially recommended with timer triggers.  For example, if you have something that absolutely must run once a day, write it so it can run anytime during the day with the same results.  The function can exit when there’s no work for a particular day.  Also if a previous run failed to complete, the next run should pick up where it left off.</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96</a:t>
            </a:fld>
            <a:endParaRPr lang="en-US"/>
          </a:p>
        </p:txBody>
      </p:sp>
    </p:spTree>
    <p:extLst>
      <p:ext uri="{BB962C8B-B14F-4D97-AF65-F5344CB8AC3E}">
        <p14:creationId xmlns:p14="http://schemas.microsoft.com/office/powerpoint/2010/main" val="302807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messaging</a:t>
            </a:r>
            <a:endParaRPr lang="en-US" b="0" u="none" dirty="0"/>
          </a:p>
          <a:p>
            <a:r>
              <a:rPr lang="en-US" b="0" u="none" dirty="0"/>
              <a:t>Simplify event-based application scenarios with </a:t>
            </a:r>
            <a:r>
              <a:rPr lang="en-US" b="1" u="none" dirty="0"/>
              <a:t>Azure Event Grid</a:t>
            </a:r>
            <a:r>
              <a:rPr lang="en-US" b="0" u="none" dirty="0"/>
              <a:t>.  Connect serverless logic to events coming from multiple Azure services and external sources using the </a:t>
            </a:r>
            <a:r>
              <a:rPr lang="en-US" b="0" u="none" dirty="0" err="1"/>
              <a:t>CloudEvents</a:t>
            </a:r>
            <a:r>
              <a:rPr lang="en-US" b="0" u="none" dirty="0"/>
              <a:t> schema.  Build distributed and scalable cloud solutions with connections across private and public cloud environments with the Azure Service Bus messaging infrastructure.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24</a:t>
            </a:fld>
            <a:endParaRPr lang="en-US"/>
          </a:p>
        </p:txBody>
      </p:sp>
    </p:spTree>
    <p:extLst>
      <p:ext uri="{BB962C8B-B14F-4D97-AF65-F5344CB8AC3E}">
        <p14:creationId xmlns:p14="http://schemas.microsoft.com/office/powerpoint/2010/main" val="398888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Infuse your serverless applications with ready-to-use AI and machine learning algorithms.  Improve productivity and reduce costs with autoscaling compute and DevOps for machine learning.</a:t>
            </a:r>
          </a:p>
          <a:p>
            <a:endParaRPr lang="en-US" b="0" u="none" dirty="0"/>
          </a:p>
          <a:p>
            <a:r>
              <a:rPr lang="en-US" b="0" u="sng" dirty="0"/>
              <a:t>Cognitive Computing</a:t>
            </a:r>
            <a:endParaRPr lang="en-US" b="0" u="none" dirty="0"/>
          </a:p>
          <a:p>
            <a:r>
              <a:rPr lang="en-US" b="0" u="none" dirty="0"/>
              <a:t>Enable your serverless apps to see, hear, speak, understand and interpret your user needs through natural methods of communication using </a:t>
            </a:r>
            <a:r>
              <a:rPr lang="en-US" b="1" u="none" dirty="0"/>
              <a:t>Azure Cognitive Services</a:t>
            </a:r>
            <a:r>
              <a:rPr lang="en-US" b="0" u="none" dirty="0"/>
              <a:t> via an API or deployed as containers on Kubernetes.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25</a:t>
            </a:fld>
            <a:endParaRPr lang="en-US"/>
          </a:p>
        </p:txBody>
      </p:sp>
    </p:spTree>
    <p:extLst>
      <p:ext uri="{BB962C8B-B14F-4D97-AF65-F5344CB8AC3E}">
        <p14:creationId xmlns:p14="http://schemas.microsoft.com/office/powerpoint/2010/main" val="137335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Conversation Bots</a:t>
            </a:r>
            <a:endParaRPr lang="en-US" b="0" u="none" dirty="0"/>
          </a:p>
          <a:p>
            <a:r>
              <a:rPr lang="en-US" b="0" u="none" dirty="0"/>
              <a:t>Us Azure Bots Services to build intelligent bots that interact naturally with your users through channels such as text/SMS, Skype, Microsoft Teams, Slack, Office 365, and Twitter.</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26</a:t>
            </a:fld>
            <a:endParaRPr lang="en-US"/>
          </a:p>
        </p:txBody>
      </p:sp>
    </p:spTree>
    <p:extLst>
      <p:ext uri="{BB962C8B-B14F-4D97-AF65-F5344CB8AC3E}">
        <p14:creationId xmlns:p14="http://schemas.microsoft.com/office/powerpoint/2010/main" val="181391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B037-13B4-20A2-BD1B-23FD81A7E1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C63C1E-5A92-5AFA-0782-25D48143A2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966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08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52A8-660F-3A2E-C9A9-DE52178BC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3E14EF-6F5C-DB3E-5E5D-18FE5C7FE4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0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71D6-5530-64D0-F20C-B0F7BAD63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97811-1BD5-AF60-BD6B-E85A8066F762}"/>
              </a:ext>
            </a:extLst>
          </p:cNvPr>
          <p:cNvSpPr>
            <a:spLocks noGrp="1"/>
          </p:cNvSpPr>
          <p:nvPr>
            <p:ph type="body" idx="1"/>
          </p:nvPr>
        </p:nvSpPr>
        <p:spPr>
          <a:xfrm>
            <a:off x="831850" y="4589464"/>
            <a:ext cx="10515600" cy="120822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5820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1C20-A9F3-D608-04F8-6DB4C79CA4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71A441-B4D5-D24F-39FE-74C4E4442F25}"/>
              </a:ext>
            </a:extLst>
          </p:cNvPr>
          <p:cNvSpPr>
            <a:spLocks noGrp="1"/>
          </p:cNvSpPr>
          <p:nvPr>
            <p:ph sz="half" idx="1"/>
          </p:nvPr>
        </p:nvSpPr>
        <p:spPr>
          <a:xfrm>
            <a:off x="838200" y="1825625"/>
            <a:ext cx="5181600" cy="39623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F0871-8535-1E90-87EF-99389DEE2346}"/>
              </a:ext>
            </a:extLst>
          </p:cNvPr>
          <p:cNvSpPr>
            <a:spLocks noGrp="1"/>
          </p:cNvSpPr>
          <p:nvPr>
            <p:ph sz="half" idx="2"/>
          </p:nvPr>
        </p:nvSpPr>
        <p:spPr>
          <a:xfrm>
            <a:off x="6172200" y="1825625"/>
            <a:ext cx="5181600" cy="39623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82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FBB-FD5B-3AEE-4999-FBEB275A8C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4E3F61-78B5-08A6-A924-7AE54ED5B5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DBF166-7371-BC9E-65F9-F1B0780613FC}"/>
              </a:ext>
            </a:extLst>
          </p:cNvPr>
          <p:cNvSpPr>
            <a:spLocks noGrp="1"/>
          </p:cNvSpPr>
          <p:nvPr>
            <p:ph sz="half" idx="2"/>
          </p:nvPr>
        </p:nvSpPr>
        <p:spPr>
          <a:xfrm>
            <a:off x="839788" y="2505075"/>
            <a:ext cx="5157787" cy="3341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9A7D36-CE6B-CA2C-99C3-33B709502E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48E057-974E-50FC-2D7D-8653D4CC298B}"/>
              </a:ext>
            </a:extLst>
          </p:cNvPr>
          <p:cNvSpPr>
            <a:spLocks noGrp="1"/>
          </p:cNvSpPr>
          <p:nvPr>
            <p:ph sz="quarter" idx="4"/>
          </p:nvPr>
        </p:nvSpPr>
        <p:spPr>
          <a:xfrm>
            <a:off x="6172200" y="2505075"/>
            <a:ext cx="5183188" cy="3341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86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D873-F918-CA95-FDB3-2FF422D8C4F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2114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3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A721-AE78-533C-9B7B-867041DE0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2CA1-4FCB-C9E0-317E-C30DC9F447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D392A-0A10-E272-5652-B707A2438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4602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DD65-A2D0-4E4D-47D5-AC2727EFE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687B64-2E4E-D507-77A3-9704F04FA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37830E-691D-9A9D-838D-E5E9408E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3517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777B1D-35C6-9A2E-EA72-529DAFF8B068}"/>
              </a:ext>
            </a:extLst>
          </p:cNvPr>
          <p:cNvPicPr>
            <a:picLocks noChangeAspect="1"/>
          </p:cNvPicPr>
          <p:nvPr userDrawn="1"/>
        </p:nvPicPr>
        <p:blipFill>
          <a:blip r:embed="rId12"/>
          <a:stretch>
            <a:fillRect/>
          </a:stretch>
        </p:blipFill>
        <p:spPr>
          <a:xfrm>
            <a:off x="0" y="-1969"/>
            <a:ext cx="12192000" cy="5984480"/>
          </a:xfrm>
          <a:prstGeom prst="rect">
            <a:avLst/>
          </a:prstGeom>
        </p:spPr>
      </p:pic>
      <p:sp>
        <p:nvSpPr>
          <p:cNvPr id="2" name="Title Placeholder 1">
            <a:extLst>
              <a:ext uri="{FF2B5EF4-FFF2-40B4-BE49-F238E27FC236}">
                <a16:creationId xmlns:a16="http://schemas.microsoft.com/office/drawing/2014/main" id="{C20D6943-95B7-825C-B02E-EA3E3F7203C2}"/>
              </a:ext>
            </a:extLst>
          </p:cNvPr>
          <p:cNvSpPr>
            <a:spLocks noGrp="1"/>
          </p:cNvSpPr>
          <p:nvPr>
            <p:ph type="title"/>
          </p:nvPr>
        </p:nvSpPr>
        <p:spPr>
          <a:xfrm>
            <a:off x="838200" y="18029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C62557E-3323-CCE2-14C5-01C80F2795C0}"/>
              </a:ext>
            </a:extLst>
          </p:cNvPr>
          <p:cNvSpPr>
            <a:spLocks noGrp="1"/>
          </p:cNvSpPr>
          <p:nvPr>
            <p:ph type="body" idx="1"/>
          </p:nvPr>
        </p:nvSpPr>
        <p:spPr>
          <a:xfrm>
            <a:off x="838200" y="1640798"/>
            <a:ext cx="10515600" cy="41179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903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34976"/>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3.png"/><Relationship Id="rId3" Type="http://schemas.openxmlformats.org/officeDocument/2006/relationships/image" Target="../media/image16.svg"/><Relationship Id="rId7" Type="http://schemas.openxmlformats.org/officeDocument/2006/relationships/image" Target="../media/image31.png"/><Relationship Id="rId12" Type="http://schemas.openxmlformats.org/officeDocument/2006/relationships/image" Target="../media/image12.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11.png"/><Relationship Id="rId5" Type="http://schemas.openxmlformats.org/officeDocument/2006/relationships/image" Target="../media/image23.pn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38.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30.png"/><Relationship Id="rId5" Type="http://schemas.openxmlformats.org/officeDocument/2006/relationships/image" Target="../media/image21.png"/><Relationship Id="rId15" Type="http://schemas.openxmlformats.org/officeDocument/2006/relationships/image" Target="../media/image12.svg"/><Relationship Id="rId10" Type="http://schemas.openxmlformats.org/officeDocument/2006/relationships/image" Target="../media/image36.svg"/><Relationship Id="rId4" Type="http://schemas.openxmlformats.org/officeDocument/2006/relationships/image" Target="../media/image16.svg"/><Relationship Id="rId9" Type="http://schemas.openxmlformats.org/officeDocument/2006/relationships/image" Target="../media/image35.png"/><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webp"/><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svg"/><Relationship Id="rId2" Type="http://schemas.openxmlformats.org/officeDocument/2006/relationships/image" Target="../media/image2.png"/><Relationship Id="rId16"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webp"/><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svg"/><Relationship Id="rId2" Type="http://schemas.openxmlformats.org/officeDocument/2006/relationships/image" Target="../media/image2.png"/><Relationship Id="rId16"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7.svg"/><Relationship Id="rId18" Type="http://schemas.openxmlformats.org/officeDocument/2006/relationships/image" Target="../media/image58.png"/><Relationship Id="rId3" Type="http://schemas.openxmlformats.org/officeDocument/2006/relationships/image" Target="../media/image26.svg"/><Relationship Id="rId21" Type="http://schemas.openxmlformats.org/officeDocument/2006/relationships/image" Target="../media/image18.svg"/><Relationship Id="rId7" Type="http://schemas.openxmlformats.org/officeDocument/2006/relationships/image" Target="../media/image12.svg"/><Relationship Id="rId12" Type="http://schemas.openxmlformats.org/officeDocument/2006/relationships/image" Target="../media/image56.png"/><Relationship Id="rId17" Type="http://schemas.openxmlformats.org/officeDocument/2006/relationships/image" Target="../media/image43.svg"/><Relationship Id="rId2" Type="http://schemas.openxmlformats.org/officeDocument/2006/relationships/image" Target="../media/image25.png"/><Relationship Id="rId16" Type="http://schemas.openxmlformats.org/officeDocument/2006/relationships/image" Target="../media/image42.png"/><Relationship Id="rId20"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55.svg"/><Relationship Id="rId5" Type="http://schemas.openxmlformats.org/officeDocument/2006/relationships/image" Target="../media/image24.svg"/><Relationship Id="rId15" Type="http://schemas.openxmlformats.org/officeDocument/2006/relationships/image" Target="../media/image38.svg"/><Relationship Id="rId23" Type="http://schemas.openxmlformats.org/officeDocument/2006/relationships/image" Target="../media/image16.svg"/><Relationship Id="rId10" Type="http://schemas.openxmlformats.org/officeDocument/2006/relationships/image" Target="../media/image54.png"/><Relationship Id="rId19" Type="http://schemas.openxmlformats.org/officeDocument/2006/relationships/image" Target="../media/image59.png"/><Relationship Id="rId4" Type="http://schemas.openxmlformats.org/officeDocument/2006/relationships/image" Target="../media/image23.png"/><Relationship Id="rId9" Type="http://schemas.openxmlformats.org/officeDocument/2006/relationships/image" Target="../media/image53.png"/><Relationship Id="rId14" Type="http://schemas.openxmlformats.org/officeDocument/2006/relationships/image" Target="../media/image37.png"/><Relationship Id="rId2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1.sv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0.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12.svg"/><Relationship Id="rId4" Type="http://schemas.openxmlformats.org/officeDocument/2006/relationships/image" Target="../media/image61.sv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5.sv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65.svg"/></Relationships>
</file>

<file path=ppt/slides/_rels/slide24.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65.sv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9.sv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5.sv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6.svg"/></Relationships>
</file>

<file path=ppt/slides/_rels/slide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6.svg"/><Relationship Id="rId10" Type="http://schemas.openxmlformats.org/officeDocument/2006/relationships/image" Target="../media/image16.svg"/><Relationship Id="rId4" Type="http://schemas.openxmlformats.org/officeDocument/2006/relationships/image" Target="../media/image25.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1.png"/><Relationship Id="rId7" Type="http://schemas.openxmlformats.org/officeDocument/2006/relationships/image" Target="../media/image10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2.svg"/></Relationships>
</file>

<file path=ppt/slides/_rels/slide41.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1.png"/><Relationship Id="rId7"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2.svg"/><Relationship Id="rId9" Type="http://schemas.openxmlformats.org/officeDocument/2006/relationships/image" Target="../media/image111.png"/></Relationships>
</file>

<file path=ppt/slides/_rels/slide4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1.png"/><Relationship Id="rId7"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2.svg"/><Relationship Id="rId9" Type="http://schemas.openxmlformats.org/officeDocument/2006/relationships/image" Target="../media/image111.png"/></Relationships>
</file>

<file path=ppt/slides/_rels/slide43.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svg"/><Relationship Id="rId3" Type="http://schemas.openxmlformats.org/officeDocument/2006/relationships/image" Target="../media/image11.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2.svg"/><Relationship Id="rId9"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20.sv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18.sv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6.svg"/><Relationship Id="rId10" Type="http://schemas.openxmlformats.org/officeDocument/2006/relationships/image" Target="../media/image16.svg"/><Relationship Id="rId4" Type="http://schemas.openxmlformats.org/officeDocument/2006/relationships/image" Target="../media/image25.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2.svg"/></Relationships>
</file>

<file path=ppt/slides/_rels/slide5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2.svg"/></Relationships>
</file>

<file path=ppt/slides/_rels/slide52.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8.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38.sv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8.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22.svg"/><Relationship Id="rId4" Type="http://schemas.openxmlformats.org/officeDocument/2006/relationships/image" Target="../media/image121.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23.png"/><Relationship Id="rId4" Type="http://schemas.openxmlformats.org/officeDocument/2006/relationships/image" Target="../media/image12.svg"/></Relationships>
</file>

<file path=ppt/slides/_rels/slide5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2.sv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24.png"/><Relationship Id="rId4" Type="http://schemas.openxmlformats.org/officeDocument/2006/relationships/image" Target="../media/image12.svg"/></Relationships>
</file>

<file path=ppt/slides/_rels/slide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8.png"/><Relationship Id="rId4" Type="http://schemas.openxmlformats.org/officeDocument/2006/relationships/image" Target="../media/image125.png"/></Relationships>
</file>

<file path=ppt/slides/_rels/slide5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sv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svg"/><Relationship Id="rId7" Type="http://schemas.openxmlformats.org/officeDocument/2006/relationships/image" Target="../media/image12.svg"/><Relationship Id="rId12"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18.svg"/><Relationship Id="rId4" Type="http://schemas.openxmlformats.org/officeDocument/2006/relationships/image" Target="../media/image25.pn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2.sv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4.png"/><Relationship Id="rId4" Type="http://schemas.openxmlformats.org/officeDocument/2006/relationships/image" Target="../media/image12.svg"/></Relationships>
</file>

<file path=ppt/slides/_rels/slide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8.png"/><Relationship Id="rId4" Type="http://schemas.openxmlformats.org/officeDocument/2006/relationships/image" Target="../media/image130.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31.png"/><Relationship Id="rId4" Type="http://schemas.openxmlformats.org/officeDocument/2006/relationships/image" Target="../media/image12.svg"/></Relationships>
</file>

<file path=ppt/slides/_rels/slide64.xml.rels><?xml version="1.0" encoding="UTF-8" standalone="yes"?>
<Relationships xmlns="http://schemas.openxmlformats.org/package/2006/relationships"><Relationship Id="rId13" Type="http://schemas.openxmlformats.org/officeDocument/2006/relationships/image" Target="../media/image38.svg"/><Relationship Id="rId18" Type="http://schemas.openxmlformats.org/officeDocument/2006/relationships/image" Target="../media/image56.png"/><Relationship Id="rId26" Type="http://schemas.openxmlformats.org/officeDocument/2006/relationships/image" Target="../media/image129.svg"/><Relationship Id="rId3" Type="http://schemas.openxmlformats.org/officeDocument/2006/relationships/image" Target="../media/image20.svg"/><Relationship Id="rId21" Type="http://schemas.openxmlformats.org/officeDocument/2006/relationships/image" Target="../media/image123.png"/><Relationship Id="rId34" Type="http://schemas.openxmlformats.org/officeDocument/2006/relationships/image" Target="../media/image26.svg"/><Relationship Id="rId7" Type="http://schemas.openxmlformats.org/officeDocument/2006/relationships/image" Target="../media/image16.svg"/><Relationship Id="rId12" Type="http://schemas.openxmlformats.org/officeDocument/2006/relationships/image" Target="../media/image37.png"/><Relationship Id="rId17" Type="http://schemas.openxmlformats.org/officeDocument/2006/relationships/image" Target="../media/image122.svg"/><Relationship Id="rId25" Type="http://schemas.openxmlformats.org/officeDocument/2006/relationships/image" Target="../media/image128.png"/><Relationship Id="rId33" Type="http://schemas.openxmlformats.org/officeDocument/2006/relationships/image" Target="../media/image25.png"/><Relationship Id="rId2" Type="http://schemas.openxmlformats.org/officeDocument/2006/relationships/image" Target="../media/image19.png"/><Relationship Id="rId16" Type="http://schemas.openxmlformats.org/officeDocument/2006/relationships/image" Target="../media/image121.png"/><Relationship Id="rId20" Type="http://schemas.openxmlformats.org/officeDocument/2006/relationships/image" Target="../media/image124.png"/><Relationship Id="rId29"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67.svg"/><Relationship Id="rId24" Type="http://schemas.openxmlformats.org/officeDocument/2006/relationships/image" Target="../media/image127.svg"/><Relationship Id="rId32" Type="http://schemas.openxmlformats.org/officeDocument/2006/relationships/image" Target="../media/image134.svg"/><Relationship Id="rId5" Type="http://schemas.openxmlformats.org/officeDocument/2006/relationships/image" Target="../media/image18.svg"/><Relationship Id="rId15" Type="http://schemas.openxmlformats.org/officeDocument/2006/relationships/image" Target="../media/image13.png"/><Relationship Id="rId23" Type="http://schemas.openxmlformats.org/officeDocument/2006/relationships/image" Target="../media/image126.png"/><Relationship Id="rId28" Type="http://schemas.openxmlformats.org/officeDocument/2006/relationships/image" Target="../media/image22.svg"/><Relationship Id="rId36" Type="http://schemas.openxmlformats.org/officeDocument/2006/relationships/image" Target="../media/image136.svg"/><Relationship Id="rId10" Type="http://schemas.openxmlformats.org/officeDocument/2006/relationships/image" Target="../media/image66.png"/><Relationship Id="rId19" Type="http://schemas.openxmlformats.org/officeDocument/2006/relationships/image" Target="../media/image57.svg"/><Relationship Id="rId31" Type="http://schemas.openxmlformats.org/officeDocument/2006/relationships/image" Target="../media/image133.png"/><Relationship Id="rId4" Type="http://schemas.openxmlformats.org/officeDocument/2006/relationships/image" Target="../media/image17.png"/><Relationship Id="rId9" Type="http://schemas.openxmlformats.org/officeDocument/2006/relationships/image" Target="../media/image120.svg"/><Relationship Id="rId14" Type="http://schemas.openxmlformats.org/officeDocument/2006/relationships/image" Target="../media/image132.png"/><Relationship Id="rId22" Type="http://schemas.openxmlformats.org/officeDocument/2006/relationships/image" Target="../media/image125.png"/><Relationship Id="rId27" Type="http://schemas.openxmlformats.org/officeDocument/2006/relationships/image" Target="../media/image21.png"/><Relationship Id="rId30" Type="http://schemas.openxmlformats.org/officeDocument/2006/relationships/image" Target="../media/image130.png"/><Relationship Id="rId35" Type="http://schemas.openxmlformats.org/officeDocument/2006/relationships/image" Target="../media/image135.png"/><Relationship Id="rId8" Type="http://schemas.openxmlformats.org/officeDocument/2006/relationships/image" Target="../media/image11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2.svg"/></Relationships>
</file>

<file path=ppt/slides/_rels/slide7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svg"/><Relationship Id="rId7"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7AD70F-3BA3-9DB2-9918-9FB5C50F63E4}"/>
              </a:ext>
            </a:extLst>
          </p:cNvPr>
          <p:cNvSpPr/>
          <p:nvPr/>
        </p:nvSpPr>
        <p:spPr>
          <a:xfrm>
            <a:off x="1809345" y="1809345"/>
            <a:ext cx="1478604" cy="836578"/>
          </a:xfrm>
          <a:prstGeom prst="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350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13A5-065E-F3C9-D090-3FFE12C6FFA0}"/>
              </a:ext>
            </a:extLst>
          </p:cNvPr>
          <p:cNvSpPr>
            <a:spLocks noGrp="1"/>
          </p:cNvSpPr>
          <p:nvPr>
            <p:ph type="title"/>
          </p:nvPr>
        </p:nvSpPr>
        <p:spPr/>
        <p:txBody>
          <a:bodyPr/>
          <a:lstStyle/>
          <a:p>
            <a:r>
              <a:rPr lang="en-US" dirty="0"/>
              <a:t>Replicating Data</a:t>
            </a:r>
          </a:p>
        </p:txBody>
      </p:sp>
      <p:grpSp>
        <p:nvGrpSpPr>
          <p:cNvPr id="78" name="Group 77">
            <a:extLst>
              <a:ext uri="{FF2B5EF4-FFF2-40B4-BE49-F238E27FC236}">
                <a16:creationId xmlns:a16="http://schemas.microsoft.com/office/drawing/2014/main" id="{1069D3F9-BFA6-EF38-C1DC-6E741D922336}"/>
              </a:ext>
            </a:extLst>
          </p:cNvPr>
          <p:cNvGrpSpPr/>
          <p:nvPr/>
        </p:nvGrpSpPr>
        <p:grpSpPr>
          <a:xfrm>
            <a:off x="8194426" y="2147558"/>
            <a:ext cx="1193893" cy="2015929"/>
            <a:chOff x="8194426" y="2147558"/>
            <a:chExt cx="1193893" cy="2015929"/>
          </a:xfrm>
        </p:grpSpPr>
        <p:pic>
          <p:nvPicPr>
            <p:cNvPr id="45" name="Graphic 44">
              <a:extLst>
                <a:ext uri="{FF2B5EF4-FFF2-40B4-BE49-F238E27FC236}">
                  <a16:creationId xmlns:a16="http://schemas.microsoft.com/office/drawing/2014/main" id="{5BCA587D-480E-759F-BFC8-13E442CBB3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4426" y="2147558"/>
              <a:ext cx="1193893" cy="1193893"/>
            </a:xfrm>
            <a:prstGeom prst="rect">
              <a:avLst/>
            </a:prstGeom>
          </p:spPr>
        </p:pic>
        <p:sp>
          <p:nvSpPr>
            <p:cNvPr id="46" name="TextBox 10">
              <a:extLst>
                <a:ext uri="{FF2B5EF4-FFF2-40B4-BE49-F238E27FC236}">
                  <a16:creationId xmlns:a16="http://schemas.microsoft.com/office/drawing/2014/main" id="{AA884483-68B7-F70F-ECC5-5BAAA6C24304}"/>
                </a:ext>
              </a:extLst>
            </p:cNvPr>
            <p:cNvSpPr txBox="1"/>
            <p:nvPr/>
          </p:nvSpPr>
          <p:spPr>
            <a:xfrm>
              <a:off x="8238592" y="3517156"/>
              <a:ext cx="110555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Database</a:t>
              </a:r>
            </a:p>
          </p:txBody>
        </p:sp>
      </p:grpSp>
      <p:grpSp>
        <p:nvGrpSpPr>
          <p:cNvPr id="77" name="Group 76">
            <a:extLst>
              <a:ext uri="{FF2B5EF4-FFF2-40B4-BE49-F238E27FC236}">
                <a16:creationId xmlns:a16="http://schemas.microsoft.com/office/drawing/2014/main" id="{EE17AEF9-0E1B-B60A-9B5C-A1D739E96F20}"/>
              </a:ext>
            </a:extLst>
          </p:cNvPr>
          <p:cNvGrpSpPr/>
          <p:nvPr/>
        </p:nvGrpSpPr>
        <p:grpSpPr>
          <a:xfrm>
            <a:off x="10020432" y="2140065"/>
            <a:ext cx="1206620" cy="2023422"/>
            <a:chOff x="10020432" y="2140065"/>
            <a:chExt cx="1206620" cy="2023422"/>
          </a:xfrm>
        </p:grpSpPr>
        <p:pic>
          <p:nvPicPr>
            <p:cNvPr id="48" name="Picture 47">
              <a:extLst>
                <a:ext uri="{FF2B5EF4-FFF2-40B4-BE49-F238E27FC236}">
                  <a16:creationId xmlns:a16="http://schemas.microsoft.com/office/drawing/2014/main" id="{E72E6020-ED01-5296-F1DD-A6C91CB902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20432" y="2140065"/>
              <a:ext cx="1206620" cy="1193891"/>
            </a:xfrm>
            <a:prstGeom prst="rect">
              <a:avLst/>
            </a:prstGeom>
          </p:spPr>
        </p:pic>
        <p:sp>
          <p:nvSpPr>
            <p:cNvPr id="51" name="TextBox 10">
              <a:extLst>
                <a:ext uri="{FF2B5EF4-FFF2-40B4-BE49-F238E27FC236}">
                  <a16:creationId xmlns:a16="http://schemas.microsoft.com/office/drawing/2014/main" id="{A09F88B1-81F2-75DB-87A9-601A8B214484}"/>
                </a:ext>
              </a:extLst>
            </p:cNvPr>
            <p:cNvSpPr txBox="1"/>
            <p:nvPr/>
          </p:nvSpPr>
          <p:spPr>
            <a:xfrm>
              <a:off x="10022424" y="3517156"/>
              <a:ext cx="120263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Dashboard</a:t>
              </a:r>
            </a:p>
          </p:txBody>
        </p:sp>
      </p:grpSp>
      <p:grpSp>
        <p:nvGrpSpPr>
          <p:cNvPr id="74" name="Group 73">
            <a:extLst>
              <a:ext uri="{FF2B5EF4-FFF2-40B4-BE49-F238E27FC236}">
                <a16:creationId xmlns:a16="http://schemas.microsoft.com/office/drawing/2014/main" id="{0EAAB0C9-D2CD-8670-77D1-440E9F4F716F}"/>
              </a:ext>
            </a:extLst>
          </p:cNvPr>
          <p:cNvGrpSpPr/>
          <p:nvPr/>
        </p:nvGrpSpPr>
        <p:grpSpPr>
          <a:xfrm>
            <a:off x="964948" y="2140063"/>
            <a:ext cx="4834194" cy="2023425"/>
            <a:chOff x="964948" y="2140063"/>
            <a:chExt cx="4834194" cy="2023425"/>
          </a:xfrm>
        </p:grpSpPr>
        <p:pic>
          <p:nvPicPr>
            <p:cNvPr id="13" name="Graphic 12">
              <a:extLst>
                <a:ext uri="{FF2B5EF4-FFF2-40B4-BE49-F238E27FC236}">
                  <a16:creationId xmlns:a16="http://schemas.microsoft.com/office/drawing/2014/main" id="{24B23461-C8F2-BAA8-C052-0B088798F2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8912" y="2171483"/>
              <a:ext cx="1131057" cy="1131057"/>
            </a:xfrm>
            <a:prstGeom prst="rect">
              <a:avLst/>
            </a:prstGeom>
          </p:spPr>
        </p:pic>
        <p:sp>
          <p:nvSpPr>
            <p:cNvPr id="14" name="TextBox 8">
              <a:extLst>
                <a:ext uri="{FF2B5EF4-FFF2-40B4-BE49-F238E27FC236}">
                  <a16:creationId xmlns:a16="http://schemas.microsoft.com/office/drawing/2014/main" id="{CD845736-CCCF-21AF-D553-EFEE797605DA}"/>
                </a:ext>
              </a:extLst>
            </p:cNvPr>
            <p:cNvSpPr txBox="1"/>
            <p:nvPr/>
          </p:nvSpPr>
          <p:spPr>
            <a:xfrm>
              <a:off x="964948" y="3517157"/>
              <a:ext cx="124502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Web</a:t>
              </a:r>
            </a:p>
            <a:p>
              <a:pPr algn="ctr"/>
              <a:r>
                <a:rPr lang="en-US" dirty="0"/>
                <a:t>Application</a:t>
              </a:r>
            </a:p>
          </p:txBody>
        </p:sp>
        <p:pic>
          <p:nvPicPr>
            <p:cNvPr id="16" name="Picture 15">
              <a:extLst>
                <a:ext uri="{FF2B5EF4-FFF2-40B4-BE49-F238E27FC236}">
                  <a16:creationId xmlns:a16="http://schemas.microsoft.com/office/drawing/2014/main" id="{8D894C61-08E9-56A2-A25F-F6767E9DE44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42082" y="2162410"/>
              <a:ext cx="1131056" cy="1149200"/>
            </a:xfrm>
            <a:prstGeom prst="rect">
              <a:avLst/>
            </a:prstGeom>
          </p:spPr>
        </p:pic>
        <p:sp>
          <p:nvSpPr>
            <p:cNvPr id="17" name="TextBox 9">
              <a:extLst>
                <a:ext uri="{FF2B5EF4-FFF2-40B4-BE49-F238E27FC236}">
                  <a16:creationId xmlns:a16="http://schemas.microsoft.com/office/drawing/2014/main" id="{7E9B1BDD-F93D-2AC8-050D-D0B9EC67F856}"/>
                </a:ext>
              </a:extLst>
            </p:cNvPr>
            <p:cNvSpPr txBox="1"/>
            <p:nvPr/>
          </p:nvSpPr>
          <p:spPr>
            <a:xfrm>
              <a:off x="2656539" y="3517156"/>
              <a:ext cx="150214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.NET</a:t>
              </a:r>
            </a:p>
            <a:p>
              <a:pPr algn="ctr"/>
              <a:r>
                <a:rPr lang="en-US" dirty="0"/>
                <a:t>Services Layer</a:t>
              </a:r>
            </a:p>
          </p:txBody>
        </p:sp>
        <p:pic>
          <p:nvPicPr>
            <p:cNvPr id="19" name="Graphic 18">
              <a:extLst>
                <a:ext uri="{FF2B5EF4-FFF2-40B4-BE49-F238E27FC236}">
                  <a16:creationId xmlns:a16="http://schemas.microsoft.com/office/drawing/2014/main" id="{62B08D33-B0EB-5616-E8E0-FA8AA2A791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49" y="2140063"/>
              <a:ext cx="1193893" cy="1193893"/>
            </a:xfrm>
            <a:prstGeom prst="rect">
              <a:avLst/>
            </a:prstGeom>
          </p:spPr>
        </p:pic>
        <p:sp>
          <p:nvSpPr>
            <p:cNvPr id="20" name="TextBox 10">
              <a:extLst>
                <a:ext uri="{FF2B5EF4-FFF2-40B4-BE49-F238E27FC236}">
                  <a16:creationId xmlns:a16="http://schemas.microsoft.com/office/drawing/2014/main" id="{44E6963C-C4C8-B9D2-E22A-09DF0913B81D}"/>
                </a:ext>
              </a:extLst>
            </p:cNvPr>
            <p:cNvSpPr txBox="1"/>
            <p:nvPr/>
          </p:nvSpPr>
          <p:spPr>
            <a:xfrm>
              <a:off x="4618030" y="3517156"/>
              <a:ext cx="116833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Primary</a:t>
              </a:r>
            </a:p>
            <a:p>
              <a:pPr algn="ctr"/>
              <a:r>
                <a:rPr lang="en-US" dirty="0"/>
                <a:t>Data Store</a:t>
              </a:r>
            </a:p>
          </p:txBody>
        </p:sp>
        <p:cxnSp>
          <p:nvCxnSpPr>
            <p:cNvPr id="54" name="Straight Arrow Connector 53">
              <a:extLst>
                <a:ext uri="{FF2B5EF4-FFF2-40B4-BE49-F238E27FC236}">
                  <a16:creationId xmlns:a16="http://schemas.microsoft.com/office/drawing/2014/main" id="{85498550-4239-73E1-1F9C-D1473EBA5156}"/>
                </a:ext>
              </a:extLst>
            </p:cNvPr>
            <p:cNvCxnSpPr>
              <a:cxnSpLocks/>
              <a:stCxn id="13" idx="3"/>
            </p:cNvCxnSpPr>
            <p:nvPr/>
          </p:nvCxnSpPr>
          <p:spPr>
            <a:xfrm>
              <a:off x="2209969" y="2737012"/>
              <a:ext cx="593712" cy="749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D0088A7-E558-F534-DB13-6F4F9B77B001}"/>
                </a:ext>
              </a:extLst>
            </p:cNvPr>
            <p:cNvCxnSpPr>
              <a:cxnSpLocks/>
              <a:endCxn id="19" idx="1"/>
            </p:cNvCxnSpPr>
            <p:nvPr/>
          </p:nvCxnSpPr>
          <p:spPr>
            <a:xfrm>
              <a:off x="4004557" y="2737010"/>
              <a:ext cx="60069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3D7B365F-720F-A8CC-8E79-C38AD691A397}"/>
              </a:ext>
            </a:extLst>
          </p:cNvPr>
          <p:cNvCxnSpPr>
            <a:cxnSpLocks/>
            <a:stCxn id="19" idx="3"/>
          </p:cNvCxnSpPr>
          <p:nvPr/>
        </p:nvCxnSpPr>
        <p:spPr>
          <a:xfrm flipV="1">
            <a:off x="5799142" y="2737009"/>
            <a:ext cx="600692" cy="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EE6BC1E-D8F7-DA61-B01A-F1ADA11245C1}"/>
              </a:ext>
            </a:extLst>
          </p:cNvPr>
          <p:cNvCxnSpPr>
            <a:cxnSpLocks/>
            <a:endCxn id="45" idx="1"/>
          </p:cNvCxnSpPr>
          <p:nvPr/>
        </p:nvCxnSpPr>
        <p:spPr>
          <a:xfrm>
            <a:off x="7638529" y="2737009"/>
            <a:ext cx="555897" cy="749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B422B364-E338-026C-2AB2-378FD33FE3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3498" y="2853165"/>
            <a:ext cx="487679" cy="487679"/>
          </a:xfrm>
          <a:prstGeom prst="rect">
            <a:avLst/>
          </a:prstGeom>
        </p:spPr>
      </p:pic>
      <p:cxnSp>
        <p:nvCxnSpPr>
          <p:cNvPr id="81" name="Straight Arrow Connector 80">
            <a:extLst>
              <a:ext uri="{FF2B5EF4-FFF2-40B4-BE49-F238E27FC236}">
                <a16:creationId xmlns:a16="http://schemas.microsoft.com/office/drawing/2014/main" id="{BFDC645B-6624-3412-A423-05F1E14E0FD5}"/>
              </a:ext>
            </a:extLst>
          </p:cNvPr>
          <p:cNvCxnSpPr>
            <a:stCxn id="48" idx="1"/>
            <a:endCxn id="45" idx="3"/>
          </p:cNvCxnSpPr>
          <p:nvPr/>
        </p:nvCxnSpPr>
        <p:spPr>
          <a:xfrm flipH="1">
            <a:off x="9388319" y="2737011"/>
            <a:ext cx="632113" cy="74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44B57775-E983-78A3-D4A0-68597766BEA6}"/>
              </a:ext>
            </a:extLst>
          </p:cNvPr>
          <p:cNvGrpSpPr/>
          <p:nvPr/>
        </p:nvGrpSpPr>
        <p:grpSpPr>
          <a:xfrm>
            <a:off x="6245712" y="2171484"/>
            <a:ext cx="1392817" cy="1992003"/>
            <a:chOff x="6245712" y="2171484"/>
            <a:chExt cx="1392817" cy="1992003"/>
          </a:xfrm>
        </p:grpSpPr>
        <p:grpSp>
          <p:nvGrpSpPr>
            <p:cNvPr id="79" name="Group 78">
              <a:extLst>
                <a:ext uri="{FF2B5EF4-FFF2-40B4-BE49-F238E27FC236}">
                  <a16:creationId xmlns:a16="http://schemas.microsoft.com/office/drawing/2014/main" id="{17CFA96B-EFBA-F9A0-8EF0-9353E1139A7C}"/>
                </a:ext>
              </a:extLst>
            </p:cNvPr>
            <p:cNvGrpSpPr/>
            <p:nvPr/>
          </p:nvGrpSpPr>
          <p:grpSpPr>
            <a:xfrm>
              <a:off x="6245712" y="2171484"/>
              <a:ext cx="1392817" cy="1992003"/>
              <a:chOff x="6245712" y="2171484"/>
              <a:chExt cx="1392817" cy="1992003"/>
            </a:xfrm>
          </p:grpSpPr>
          <p:pic>
            <p:nvPicPr>
              <p:cNvPr id="22" name="Graphic 21">
                <a:extLst>
                  <a:ext uri="{FF2B5EF4-FFF2-40B4-BE49-F238E27FC236}">
                    <a16:creationId xmlns:a16="http://schemas.microsoft.com/office/drawing/2014/main" id="{4D778D27-FA28-0FF0-151C-3DA2A257FE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1257" y="2171484"/>
                <a:ext cx="1131056" cy="1131056"/>
              </a:xfrm>
              <a:prstGeom prst="rect">
                <a:avLst/>
              </a:prstGeom>
            </p:spPr>
          </p:pic>
          <p:sp>
            <p:nvSpPr>
              <p:cNvPr id="25" name="TextBox 10">
                <a:extLst>
                  <a:ext uri="{FF2B5EF4-FFF2-40B4-BE49-F238E27FC236}">
                    <a16:creationId xmlns:a16="http://schemas.microsoft.com/office/drawing/2014/main" id="{DB4A0A89-5388-DD6E-F598-21F2DF1EB7E7}"/>
                  </a:ext>
                </a:extLst>
              </p:cNvPr>
              <p:cNvSpPr txBox="1"/>
              <p:nvPr/>
            </p:nvSpPr>
            <p:spPr>
              <a:xfrm>
                <a:off x="6245712" y="3517156"/>
                <a:ext cx="139281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Change Feed</a:t>
                </a:r>
              </a:p>
              <a:p>
                <a:pPr algn="ctr"/>
                <a:r>
                  <a:rPr lang="en-US" dirty="0"/>
                  <a:t>Monitor</a:t>
                </a:r>
              </a:p>
            </p:txBody>
          </p:sp>
        </p:grpSp>
        <p:pic>
          <p:nvPicPr>
            <p:cNvPr id="83" name="Picture 82">
              <a:extLst>
                <a:ext uri="{FF2B5EF4-FFF2-40B4-BE49-F238E27FC236}">
                  <a16:creationId xmlns:a16="http://schemas.microsoft.com/office/drawing/2014/main" id="{FDDEA4D8-6BDE-117F-9DEB-044931A496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69502" y="2963002"/>
              <a:ext cx="106190" cy="268004"/>
            </a:xfrm>
            <a:prstGeom prst="rect">
              <a:avLst/>
            </a:prstGeom>
          </p:spPr>
        </p:pic>
      </p:grpSp>
    </p:spTree>
    <p:extLst>
      <p:ext uri="{BB962C8B-B14F-4D97-AF65-F5344CB8AC3E}">
        <p14:creationId xmlns:p14="http://schemas.microsoft.com/office/powerpoint/2010/main" val="20533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p:cTn id="17" dur="1000" fill="hold"/>
                                        <p:tgtEl>
                                          <p:spTgt spid="76"/>
                                        </p:tgtEl>
                                        <p:attrNameLst>
                                          <p:attrName>ppt_w</p:attrName>
                                        </p:attrNameLst>
                                      </p:cBhvr>
                                      <p:tavLst>
                                        <p:tav tm="0">
                                          <p:val>
                                            <p:fltVal val="0"/>
                                          </p:val>
                                        </p:tav>
                                        <p:tav tm="100000">
                                          <p:val>
                                            <p:strVal val="#ppt_w"/>
                                          </p:val>
                                        </p:tav>
                                      </p:tavLst>
                                    </p:anim>
                                    <p:anim calcmode="lin" valueType="num">
                                      <p:cBhvr>
                                        <p:cTn id="18" dur="1000" fill="hold"/>
                                        <p:tgtEl>
                                          <p:spTgt spid="76"/>
                                        </p:tgtEl>
                                        <p:attrNameLst>
                                          <p:attrName>ppt_h</p:attrName>
                                        </p:attrNameLst>
                                      </p:cBhvr>
                                      <p:tavLst>
                                        <p:tav tm="0">
                                          <p:val>
                                            <p:fltVal val="0"/>
                                          </p:val>
                                        </p:tav>
                                        <p:tav tm="100000">
                                          <p:val>
                                            <p:strVal val="#ppt_h"/>
                                          </p:val>
                                        </p:tav>
                                      </p:tavLst>
                                    </p:anim>
                                    <p:anim calcmode="lin" valueType="num">
                                      <p:cBhvr>
                                        <p:cTn id="19" dur="1000" fill="hold"/>
                                        <p:tgtEl>
                                          <p:spTgt spid="76"/>
                                        </p:tgtEl>
                                        <p:attrNameLst>
                                          <p:attrName>style.rotation</p:attrName>
                                        </p:attrNameLst>
                                      </p:cBhvr>
                                      <p:tavLst>
                                        <p:tav tm="0">
                                          <p:val>
                                            <p:fltVal val="90"/>
                                          </p:val>
                                        </p:tav>
                                        <p:tav tm="100000">
                                          <p:val>
                                            <p:fltVal val="0"/>
                                          </p:val>
                                        </p:tav>
                                      </p:tavLst>
                                    </p:anim>
                                    <p:animEffect transition="in" filter="fade">
                                      <p:cBhvr>
                                        <p:cTn id="20" dur="1000"/>
                                        <p:tgtEl>
                                          <p:spTgt spid="7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par>
                                <p:cTn id="26" presetID="22" presetClass="entr" presetSubtype="8" fill="hold" nodeType="withEffect">
                                  <p:stCondLst>
                                    <p:cond delay="25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25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22" presetClass="entr" presetSubtype="8" fill="hold" nodeType="withEffect">
                                  <p:stCondLst>
                                    <p:cond delay="25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250"/>
                                        <p:tgtEl>
                                          <p:spTgt spid="63"/>
                                        </p:tgtEl>
                                      </p:cBhvr>
                                    </p:animEffect>
                                  </p:childTnLst>
                                </p:cTn>
                              </p:par>
                              <p:par>
                                <p:cTn id="37" presetID="22" presetClass="entr" presetSubtype="2" fill="hold" nodeType="withEffect">
                                  <p:stCondLst>
                                    <p:cond delay="250"/>
                                  </p:stCondLst>
                                  <p:childTnLst>
                                    <p:set>
                                      <p:cBhvr>
                                        <p:cTn id="38" dur="1" fill="hold">
                                          <p:stCondLst>
                                            <p:cond delay="0"/>
                                          </p:stCondLst>
                                        </p:cTn>
                                        <p:tgtEl>
                                          <p:spTgt spid="81"/>
                                        </p:tgtEl>
                                        <p:attrNameLst>
                                          <p:attrName>style.visibility</p:attrName>
                                        </p:attrNameLst>
                                      </p:cBhvr>
                                      <p:to>
                                        <p:strVal val="visible"/>
                                      </p:to>
                                    </p:set>
                                    <p:animEffect transition="in" filter="wipe(right)">
                                      <p:cBhvr>
                                        <p:cTn id="39"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02D6-F98C-00A6-BBC1-D0EDFBC0A945}"/>
              </a:ext>
            </a:extLst>
          </p:cNvPr>
          <p:cNvSpPr>
            <a:spLocks noGrp="1"/>
          </p:cNvSpPr>
          <p:nvPr>
            <p:ph type="title"/>
          </p:nvPr>
        </p:nvSpPr>
        <p:spPr/>
        <p:txBody>
          <a:bodyPr/>
          <a:lstStyle/>
          <a:p>
            <a:r>
              <a:rPr lang="en-US" dirty="0"/>
              <a:t>Real-Time Reporting</a:t>
            </a:r>
          </a:p>
        </p:txBody>
      </p:sp>
      <p:grpSp>
        <p:nvGrpSpPr>
          <p:cNvPr id="53" name="Group 52">
            <a:extLst>
              <a:ext uri="{FF2B5EF4-FFF2-40B4-BE49-F238E27FC236}">
                <a16:creationId xmlns:a16="http://schemas.microsoft.com/office/drawing/2014/main" id="{C2875532-765D-82D7-CD2E-2A3E42C66003}"/>
              </a:ext>
            </a:extLst>
          </p:cNvPr>
          <p:cNvGrpSpPr/>
          <p:nvPr/>
        </p:nvGrpSpPr>
        <p:grpSpPr>
          <a:xfrm>
            <a:off x="1690976" y="1817095"/>
            <a:ext cx="1546770" cy="1469608"/>
            <a:chOff x="1690976" y="1817095"/>
            <a:chExt cx="1546770" cy="1469608"/>
          </a:xfrm>
        </p:grpSpPr>
        <p:pic>
          <p:nvPicPr>
            <p:cNvPr id="5" name="Picture 4">
              <a:extLst>
                <a:ext uri="{FF2B5EF4-FFF2-40B4-BE49-F238E27FC236}">
                  <a16:creationId xmlns:a16="http://schemas.microsoft.com/office/drawing/2014/main" id="{FC4FF54C-04E9-08C1-6076-72D2DD0CA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252" y="1817095"/>
              <a:ext cx="1118219" cy="1131056"/>
            </a:xfrm>
            <a:prstGeom prst="rect">
              <a:avLst/>
            </a:prstGeom>
          </p:spPr>
        </p:pic>
        <p:sp>
          <p:nvSpPr>
            <p:cNvPr id="23" name="TextBox 22">
              <a:extLst>
                <a:ext uri="{FF2B5EF4-FFF2-40B4-BE49-F238E27FC236}">
                  <a16:creationId xmlns:a16="http://schemas.microsoft.com/office/drawing/2014/main" id="{E1615C75-BB45-DDAB-5DD5-D956E766406B}"/>
                </a:ext>
              </a:extLst>
            </p:cNvPr>
            <p:cNvSpPr txBox="1"/>
            <p:nvPr/>
          </p:nvSpPr>
          <p:spPr>
            <a:xfrm>
              <a:off x="1690976" y="2948149"/>
              <a:ext cx="1546770" cy="338554"/>
            </a:xfrm>
            <a:prstGeom prst="rect">
              <a:avLst/>
            </a:prstGeom>
            <a:noFill/>
          </p:spPr>
          <p:txBody>
            <a:bodyPr wrap="none" rtlCol="0">
              <a:spAutoFit/>
            </a:bodyPr>
            <a:lstStyle/>
            <a:p>
              <a:r>
                <a:rPr lang="en-US" sz="1600" dirty="0"/>
                <a:t>Medical Student</a:t>
              </a:r>
            </a:p>
          </p:txBody>
        </p:sp>
      </p:grpSp>
      <p:cxnSp>
        <p:nvCxnSpPr>
          <p:cNvPr id="32" name="Straight Arrow Connector 31">
            <a:extLst>
              <a:ext uri="{FF2B5EF4-FFF2-40B4-BE49-F238E27FC236}">
                <a16:creationId xmlns:a16="http://schemas.microsoft.com/office/drawing/2014/main" id="{B1399CF9-9233-4D23-25F3-08D9D2662736}"/>
              </a:ext>
            </a:extLst>
          </p:cNvPr>
          <p:cNvCxnSpPr>
            <a:cxnSpLocks/>
            <a:stCxn id="5" idx="3"/>
          </p:cNvCxnSpPr>
          <p:nvPr/>
        </p:nvCxnSpPr>
        <p:spPr>
          <a:xfrm flipV="1">
            <a:off x="3023471" y="2382622"/>
            <a:ext cx="584097"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4529822-E3F4-53D2-8B9B-8A1F886755FB}"/>
              </a:ext>
            </a:extLst>
          </p:cNvPr>
          <p:cNvGrpSpPr/>
          <p:nvPr/>
        </p:nvGrpSpPr>
        <p:grpSpPr>
          <a:xfrm>
            <a:off x="3692776" y="2948148"/>
            <a:ext cx="1131054" cy="2404072"/>
            <a:chOff x="3692776" y="2948149"/>
            <a:chExt cx="1131054" cy="2404072"/>
          </a:xfrm>
        </p:grpSpPr>
        <p:grpSp>
          <p:nvGrpSpPr>
            <p:cNvPr id="58" name="Group 57">
              <a:extLst>
                <a:ext uri="{FF2B5EF4-FFF2-40B4-BE49-F238E27FC236}">
                  <a16:creationId xmlns:a16="http://schemas.microsoft.com/office/drawing/2014/main" id="{0C23A41C-9494-84F1-5C6E-2A62DDD930D8}"/>
                </a:ext>
              </a:extLst>
            </p:cNvPr>
            <p:cNvGrpSpPr/>
            <p:nvPr/>
          </p:nvGrpSpPr>
          <p:grpSpPr>
            <a:xfrm>
              <a:off x="3692776" y="3636392"/>
              <a:ext cx="1131054" cy="1715829"/>
              <a:chOff x="3692776" y="3636392"/>
              <a:chExt cx="1131054" cy="1715829"/>
            </a:xfrm>
          </p:grpSpPr>
          <p:pic>
            <p:nvPicPr>
              <p:cNvPr id="20" name="Graphic 19">
                <a:extLst>
                  <a:ext uri="{FF2B5EF4-FFF2-40B4-BE49-F238E27FC236}">
                    <a16:creationId xmlns:a16="http://schemas.microsoft.com/office/drawing/2014/main" id="{F52686E8-6C9A-0EA9-695E-AEB7CBF76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2776" y="3636392"/>
                <a:ext cx="1131054" cy="1131054"/>
              </a:xfrm>
              <a:prstGeom prst="rect">
                <a:avLst/>
              </a:prstGeom>
            </p:spPr>
          </p:pic>
          <p:sp>
            <p:nvSpPr>
              <p:cNvPr id="28" name="TextBox 27">
                <a:extLst>
                  <a:ext uri="{FF2B5EF4-FFF2-40B4-BE49-F238E27FC236}">
                    <a16:creationId xmlns:a16="http://schemas.microsoft.com/office/drawing/2014/main" id="{30E6ED38-58E9-DE92-42A1-CB8296903CB8}"/>
                  </a:ext>
                </a:extLst>
              </p:cNvPr>
              <p:cNvSpPr txBox="1"/>
              <p:nvPr/>
            </p:nvSpPr>
            <p:spPr>
              <a:xfrm>
                <a:off x="3700253" y="4767446"/>
                <a:ext cx="1123577" cy="584775"/>
              </a:xfrm>
              <a:prstGeom prst="rect">
                <a:avLst/>
              </a:prstGeom>
              <a:noFill/>
            </p:spPr>
            <p:txBody>
              <a:bodyPr wrap="none" rtlCol="0">
                <a:spAutoFit/>
              </a:bodyPr>
              <a:lstStyle/>
              <a:p>
                <a:r>
                  <a:rPr lang="en-US" sz="1600" dirty="0"/>
                  <a:t>Application</a:t>
                </a:r>
              </a:p>
              <a:p>
                <a:pPr algn="ctr"/>
                <a:r>
                  <a:rPr lang="en-US" sz="1600" dirty="0"/>
                  <a:t>Database</a:t>
                </a:r>
              </a:p>
            </p:txBody>
          </p:sp>
        </p:grpSp>
        <p:cxnSp>
          <p:nvCxnSpPr>
            <p:cNvPr id="43" name="Straight Arrow Connector 42">
              <a:extLst>
                <a:ext uri="{FF2B5EF4-FFF2-40B4-BE49-F238E27FC236}">
                  <a16:creationId xmlns:a16="http://schemas.microsoft.com/office/drawing/2014/main" id="{6B815FEC-CC8A-35E9-9974-7BAE55042111}"/>
                </a:ext>
              </a:extLst>
            </p:cNvPr>
            <p:cNvCxnSpPr>
              <a:cxnSpLocks/>
              <a:endCxn id="20" idx="0"/>
            </p:cNvCxnSpPr>
            <p:nvPr/>
          </p:nvCxnSpPr>
          <p:spPr>
            <a:xfrm>
              <a:off x="4258302"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01A64C9-13BA-3705-88AF-3C75004458A8}"/>
              </a:ext>
            </a:extLst>
          </p:cNvPr>
          <p:cNvGrpSpPr/>
          <p:nvPr/>
        </p:nvGrpSpPr>
        <p:grpSpPr>
          <a:xfrm>
            <a:off x="6672914" y="3636393"/>
            <a:ext cx="1776524" cy="1469607"/>
            <a:chOff x="6672914" y="3636393"/>
            <a:chExt cx="1776524" cy="1469607"/>
          </a:xfrm>
        </p:grpSpPr>
        <p:grpSp>
          <p:nvGrpSpPr>
            <p:cNvPr id="60" name="Group 59">
              <a:extLst>
                <a:ext uri="{FF2B5EF4-FFF2-40B4-BE49-F238E27FC236}">
                  <a16:creationId xmlns:a16="http://schemas.microsoft.com/office/drawing/2014/main" id="{5F675256-2F33-3F28-0572-B2F687785FF4}"/>
                </a:ext>
              </a:extLst>
            </p:cNvPr>
            <p:cNvGrpSpPr/>
            <p:nvPr/>
          </p:nvGrpSpPr>
          <p:grpSpPr>
            <a:xfrm>
              <a:off x="7318385" y="3636393"/>
              <a:ext cx="1131053" cy="1469607"/>
              <a:chOff x="7318385" y="3636393"/>
              <a:chExt cx="1131053" cy="1469607"/>
            </a:xfrm>
          </p:grpSpPr>
          <p:pic>
            <p:nvPicPr>
              <p:cNvPr id="22" name="Graphic 21">
                <a:extLst>
                  <a:ext uri="{FF2B5EF4-FFF2-40B4-BE49-F238E27FC236}">
                    <a16:creationId xmlns:a16="http://schemas.microsoft.com/office/drawing/2014/main" id="{A15D3556-891E-B88D-ABEE-7015D29F20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85" y="3636393"/>
                <a:ext cx="1131053" cy="1131053"/>
              </a:xfrm>
              <a:prstGeom prst="rect">
                <a:avLst/>
              </a:prstGeom>
            </p:spPr>
          </p:pic>
          <p:sp>
            <p:nvSpPr>
              <p:cNvPr id="30" name="TextBox 29">
                <a:extLst>
                  <a:ext uri="{FF2B5EF4-FFF2-40B4-BE49-F238E27FC236}">
                    <a16:creationId xmlns:a16="http://schemas.microsoft.com/office/drawing/2014/main" id="{DBB44109-98FA-5D18-3EA2-4DD446583762}"/>
                  </a:ext>
                </a:extLst>
              </p:cNvPr>
              <p:cNvSpPr txBox="1"/>
              <p:nvPr/>
            </p:nvSpPr>
            <p:spPr>
              <a:xfrm>
                <a:off x="7440488" y="4767446"/>
                <a:ext cx="886846" cy="338554"/>
              </a:xfrm>
              <a:prstGeom prst="rect">
                <a:avLst/>
              </a:prstGeom>
              <a:noFill/>
            </p:spPr>
            <p:txBody>
              <a:bodyPr wrap="none" rtlCol="0">
                <a:spAutoFit/>
              </a:bodyPr>
              <a:lstStyle/>
              <a:p>
                <a:r>
                  <a:rPr lang="en-US" sz="1600" dirty="0"/>
                  <a:t>Answers</a:t>
                </a:r>
              </a:p>
            </p:txBody>
          </p:sp>
        </p:grpSp>
        <p:cxnSp>
          <p:nvCxnSpPr>
            <p:cNvPr id="45" name="Straight Arrow Connector 44">
              <a:extLst>
                <a:ext uri="{FF2B5EF4-FFF2-40B4-BE49-F238E27FC236}">
                  <a16:creationId xmlns:a16="http://schemas.microsoft.com/office/drawing/2014/main" id="{22B15CD4-69DC-7C85-2EB0-579C3E0CE2D6}"/>
                </a:ext>
              </a:extLst>
            </p:cNvPr>
            <p:cNvCxnSpPr>
              <a:cxnSpLocks/>
              <a:endCxn id="22" idx="1"/>
            </p:cNvCxnSpPr>
            <p:nvPr/>
          </p:nvCxnSpPr>
          <p:spPr>
            <a:xfrm>
              <a:off x="6672914" y="4201918"/>
              <a:ext cx="645471" cy="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1C2C66DE-1C6F-A98A-E330-AA42974219A2}"/>
              </a:ext>
            </a:extLst>
          </p:cNvPr>
          <p:cNvGrpSpPr/>
          <p:nvPr/>
        </p:nvGrpSpPr>
        <p:grpSpPr>
          <a:xfrm>
            <a:off x="3692774" y="1817095"/>
            <a:ext cx="1517596" cy="1696580"/>
            <a:chOff x="3692774" y="1817095"/>
            <a:chExt cx="1517596" cy="1696580"/>
          </a:xfrm>
        </p:grpSpPr>
        <p:pic>
          <p:nvPicPr>
            <p:cNvPr id="8" name="Graphic 7">
              <a:extLst>
                <a:ext uri="{FF2B5EF4-FFF2-40B4-BE49-F238E27FC236}">
                  <a16:creationId xmlns:a16="http://schemas.microsoft.com/office/drawing/2014/main" id="{2B9B5F18-DB7E-D3C2-E712-5FA6A29633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2774" y="1817095"/>
              <a:ext cx="1131056" cy="1131056"/>
            </a:xfrm>
            <a:prstGeom prst="rect">
              <a:avLst/>
            </a:prstGeom>
          </p:spPr>
        </p:pic>
        <p:sp>
          <p:nvSpPr>
            <p:cNvPr id="51" name="TextBox 50">
              <a:extLst>
                <a:ext uri="{FF2B5EF4-FFF2-40B4-BE49-F238E27FC236}">
                  <a16:creationId xmlns:a16="http://schemas.microsoft.com/office/drawing/2014/main" id="{BBBABC38-63D7-7391-3329-1D83243348E0}"/>
                </a:ext>
              </a:extLst>
            </p:cNvPr>
            <p:cNvSpPr txBox="1"/>
            <p:nvPr/>
          </p:nvSpPr>
          <p:spPr>
            <a:xfrm>
              <a:off x="4345518" y="2928900"/>
              <a:ext cx="864852" cy="584775"/>
            </a:xfrm>
            <a:prstGeom prst="rect">
              <a:avLst/>
            </a:prstGeom>
            <a:noFill/>
          </p:spPr>
          <p:txBody>
            <a:bodyPr wrap="none" rtlCol="0">
              <a:spAutoFit/>
            </a:bodyPr>
            <a:lstStyle/>
            <a:p>
              <a:r>
                <a:rPr lang="en-US" sz="1600" dirty="0"/>
                <a:t>Testing</a:t>
              </a:r>
            </a:p>
            <a:p>
              <a:r>
                <a:rPr lang="en-US" sz="1600" dirty="0"/>
                <a:t>Website</a:t>
              </a:r>
            </a:p>
          </p:txBody>
        </p:sp>
      </p:grpSp>
      <p:grpSp>
        <p:nvGrpSpPr>
          <p:cNvPr id="65" name="Group 64">
            <a:extLst>
              <a:ext uri="{FF2B5EF4-FFF2-40B4-BE49-F238E27FC236}">
                <a16:creationId xmlns:a16="http://schemas.microsoft.com/office/drawing/2014/main" id="{0896D25B-B3DB-104A-7393-B377D3FD3B0A}"/>
              </a:ext>
            </a:extLst>
          </p:cNvPr>
          <p:cNvGrpSpPr/>
          <p:nvPr/>
        </p:nvGrpSpPr>
        <p:grpSpPr>
          <a:xfrm>
            <a:off x="4823830" y="1817095"/>
            <a:ext cx="5462917" cy="1696581"/>
            <a:chOff x="4823830" y="1817095"/>
            <a:chExt cx="5462917" cy="1696581"/>
          </a:xfrm>
        </p:grpSpPr>
        <p:cxnSp>
          <p:nvCxnSpPr>
            <p:cNvPr id="34" name="Straight Arrow Connector 33">
              <a:extLst>
                <a:ext uri="{FF2B5EF4-FFF2-40B4-BE49-F238E27FC236}">
                  <a16:creationId xmlns:a16="http://schemas.microsoft.com/office/drawing/2014/main" id="{0FC61CBD-D878-5321-2ED6-C4325438A132}"/>
                </a:ext>
              </a:extLst>
            </p:cNvPr>
            <p:cNvCxnSpPr>
              <a:cxnSpLocks/>
              <a:stCxn id="8" idx="3"/>
              <a:endCxn id="10" idx="1"/>
            </p:cNvCxnSpPr>
            <p:nvPr/>
          </p:nvCxnSpPr>
          <p:spPr>
            <a:xfrm>
              <a:off x="4823830"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CB631AF-4092-3B1D-9B4F-204473EAAFE3}"/>
                </a:ext>
              </a:extLst>
            </p:cNvPr>
            <p:cNvGrpSpPr/>
            <p:nvPr/>
          </p:nvGrpSpPr>
          <p:grpSpPr>
            <a:xfrm>
              <a:off x="5493133" y="1817095"/>
              <a:ext cx="4793614" cy="1696581"/>
              <a:chOff x="5493133" y="1817095"/>
              <a:chExt cx="4793614" cy="1696581"/>
            </a:xfrm>
          </p:grpSpPr>
          <p:grpSp>
            <p:nvGrpSpPr>
              <p:cNvPr id="56" name="Group 55">
                <a:extLst>
                  <a:ext uri="{FF2B5EF4-FFF2-40B4-BE49-F238E27FC236}">
                    <a16:creationId xmlns:a16="http://schemas.microsoft.com/office/drawing/2014/main" id="{C4D4A26A-458E-83AC-4685-EEA83C66A50D}"/>
                  </a:ext>
                </a:extLst>
              </p:cNvPr>
              <p:cNvGrpSpPr/>
              <p:nvPr/>
            </p:nvGrpSpPr>
            <p:grpSpPr>
              <a:xfrm>
                <a:off x="7096709" y="1817095"/>
                <a:ext cx="1574405" cy="1469608"/>
                <a:chOff x="7096709" y="1817095"/>
                <a:chExt cx="1574405" cy="1469608"/>
              </a:xfrm>
            </p:grpSpPr>
            <p:pic>
              <p:nvPicPr>
                <p:cNvPr id="14" name="Graphic 13">
                  <a:extLst>
                    <a:ext uri="{FF2B5EF4-FFF2-40B4-BE49-F238E27FC236}">
                      <a16:creationId xmlns:a16="http://schemas.microsoft.com/office/drawing/2014/main" id="{768C4D30-94C0-0718-C1E5-E9F3D80671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8385" y="1817095"/>
                  <a:ext cx="1131054" cy="1131054"/>
                </a:xfrm>
                <a:prstGeom prst="rect">
                  <a:avLst/>
                </a:prstGeom>
              </p:spPr>
            </p:pic>
            <p:sp>
              <p:nvSpPr>
                <p:cNvPr id="26" name="TextBox 25">
                  <a:extLst>
                    <a:ext uri="{FF2B5EF4-FFF2-40B4-BE49-F238E27FC236}">
                      <a16:creationId xmlns:a16="http://schemas.microsoft.com/office/drawing/2014/main" id="{3B789654-EB1D-D4CC-AB09-02CE5BBE806D}"/>
                    </a:ext>
                  </a:extLst>
                </p:cNvPr>
                <p:cNvSpPr txBox="1"/>
                <p:nvPr/>
              </p:nvSpPr>
              <p:spPr>
                <a:xfrm>
                  <a:off x="7096709" y="2948149"/>
                  <a:ext cx="1574405" cy="338554"/>
                </a:xfrm>
                <a:prstGeom prst="rect">
                  <a:avLst/>
                </a:prstGeom>
                <a:noFill/>
              </p:spPr>
              <p:txBody>
                <a:bodyPr wrap="none" rtlCol="0">
                  <a:spAutoFit/>
                </a:bodyPr>
                <a:lstStyle/>
                <a:p>
                  <a:r>
                    <a:rPr lang="en-US" sz="1600" dirty="0"/>
                    <a:t>Stream Analytics</a:t>
                  </a:r>
                </a:p>
              </p:txBody>
            </p:sp>
          </p:grpSp>
          <p:grpSp>
            <p:nvGrpSpPr>
              <p:cNvPr id="57" name="Group 56">
                <a:extLst>
                  <a:ext uri="{FF2B5EF4-FFF2-40B4-BE49-F238E27FC236}">
                    <a16:creationId xmlns:a16="http://schemas.microsoft.com/office/drawing/2014/main" id="{75D9BF3D-C4FC-BEAE-D839-0808D28E1792}"/>
                  </a:ext>
                </a:extLst>
              </p:cNvPr>
              <p:cNvGrpSpPr/>
              <p:nvPr/>
            </p:nvGrpSpPr>
            <p:grpSpPr>
              <a:xfrm>
                <a:off x="9143635" y="1817095"/>
                <a:ext cx="1143112" cy="1469608"/>
                <a:chOff x="9143635" y="1817095"/>
                <a:chExt cx="1143112" cy="1469608"/>
              </a:xfrm>
            </p:grpSpPr>
            <p:pic>
              <p:nvPicPr>
                <p:cNvPr id="16" name="Picture 15">
                  <a:extLst>
                    <a:ext uri="{FF2B5EF4-FFF2-40B4-BE49-F238E27FC236}">
                      <a16:creationId xmlns:a16="http://schemas.microsoft.com/office/drawing/2014/main" id="{207BD766-E45A-3220-F0CB-238CC2DC59F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143635" y="1817095"/>
                  <a:ext cx="1143112" cy="1131053"/>
                </a:xfrm>
                <a:prstGeom prst="rect">
                  <a:avLst/>
                </a:prstGeom>
              </p:spPr>
            </p:pic>
            <p:sp>
              <p:nvSpPr>
                <p:cNvPr id="27" name="TextBox 26">
                  <a:extLst>
                    <a:ext uri="{FF2B5EF4-FFF2-40B4-BE49-F238E27FC236}">
                      <a16:creationId xmlns:a16="http://schemas.microsoft.com/office/drawing/2014/main" id="{F3CB88A8-BD54-3A47-0FEA-E3636467BD30}"/>
                    </a:ext>
                  </a:extLst>
                </p:cNvPr>
                <p:cNvSpPr txBox="1"/>
                <p:nvPr/>
              </p:nvSpPr>
              <p:spPr>
                <a:xfrm>
                  <a:off x="9252724" y="2948149"/>
                  <a:ext cx="924933" cy="338554"/>
                </a:xfrm>
                <a:prstGeom prst="rect">
                  <a:avLst/>
                </a:prstGeom>
                <a:noFill/>
              </p:spPr>
              <p:txBody>
                <a:bodyPr wrap="none" rtlCol="0">
                  <a:spAutoFit/>
                </a:bodyPr>
                <a:lstStyle/>
                <a:p>
                  <a:r>
                    <a:rPr lang="en-US" sz="1600" dirty="0"/>
                    <a:t>Power BI</a:t>
                  </a:r>
                </a:p>
              </p:txBody>
            </p:sp>
          </p:grpSp>
          <p:cxnSp>
            <p:nvCxnSpPr>
              <p:cNvPr id="37" name="Straight Arrow Connector 36">
                <a:extLst>
                  <a:ext uri="{FF2B5EF4-FFF2-40B4-BE49-F238E27FC236}">
                    <a16:creationId xmlns:a16="http://schemas.microsoft.com/office/drawing/2014/main" id="{1526E9C0-A452-967D-C401-23FD7FEBB8EA}"/>
                  </a:ext>
                </a:extLst>
              </p:cNvPr>
              <p:cNvCxnSpPr>
                <a:cxnSpLocks/>
                <a:stCxn id="10" idx="3"/>
              </p:cNvCxnSpPr>
              <p:nvPr/>
            </p:nvCxnSpPr>
            <p:spPr>
              <a:xfrm>
                <a:off x="6624189"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8D32E0E-1F5A-88BF-6F94-B2FD0B7D558F}"/>
                  </a:ext>
                </a:extLst>
              </p:cNvPr>
              <p:cNvCxnSpPr>
                <a:endCxn id="16" idx="1"/>
              </p:cNvCxnSpPr>
              <p:nvPr/>
            </p:nvCxnSpPr>
            <p:spPr>
              <a:xfrm>
                <a:off x="8559538" y="2382622"/>
                <a:ext cx="58409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4E72D6A-C1A6-492A-EDC8-39FB1ACF972F}"/>
                  </a:ext>
                </a:extLst>
              </p:cNvPr>
              <p:cNvGrpSpPr/>
              <p:nvPr/>
            </p:nvGrpSpPr>
            <p:grpSpPr>
              <a:xfrm>
                <a:off x="5493133" y="1817095"/>
                <a:ext cx="1266714" cy="1696581"/>
                <a:chOff x="5493133" y="1817095"/>
                <a:chExt cx="1266714" cy="1696581"/>
              </a:xfrm>
            </p:grpSpPr>
            <p:pic>
              <p:nvPicPr>
                <p:cNvPr id="10" name="Graphic 9">
                  <a:extLst>
                    <a:ext uri="{FF2B5EF4-FFF2-40B4-BE49-F238E27FC236}">
                      <a16:creationId xmlns:a16="http://schemas.microsoft.com/office/drawing/2014/main" id="{288DC969-CE65-8456-A78C-997856F79A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3133" y="1817095"/>
                  <a:ext cx="1131056" cy="1131056"/>
                </a:xfrm>
                <a:prstGeom prst="rect">
                  <a:avLst/>
                </a:prstGeom>
              </p:spPr>
            </p:pic>
            <p:sp>
              <p:nvSpPr>
                <p:cNvPr id="52" name="TextBox 51">
                  <a:extLst>
                    <a:ext uri="{FF2B5EF4-FFF2-40B4-BE49-F238E27FC236}">
                      <a16:creationId xmlns:a16="http://schemas.microsoft.com/office/drawing/2014/main" id="{13C1590E-CEEC-DEC9-3776-82B28037BF40}"/>
                    </a:ext>
                  </a:extLst>
                </p:cNvPr>
                <p:cNvSpPr txBox="1"/>
                <p:nvPr/>
              </p:nvSpPr>
              <p:spPr>
                <a:xfrm>
                  <a:off x="6111015" y="2928901"/>
                  <a:ext cx="648832" cy="584775"/>
                </a:xfrm>
                <a:prstGeom prst="rect">
                  <a:avLst/>
                </a:prstGeom>
                <a:noFill/>
              </p:spPr>
              <p:txBody>
                <a:bodyPr wrap="none" rtlCol="0">
                  <a:spAutoFit/>
                </a:bodyPr>
                <a:lstStyle/>
                <a:p>
                  <a:r>
                    <a:rPr lang="en-US" sz="1600" dirty="0"/>
                    <a:t>Event</a:t>
                  </a:r>
                </a:p>
                <a:p>
                  <a:r>
                    <a:rPr lang="en-US" sz="1600" dirty="0"/>
                    <a:t>Hub</a:t>
                  </a:r>
                </a:p>
              </p:txBody>
            </p:sp>
          </p:grpSp>
        </p:grpSp>
      </p:grpSp>
      <p:grpSp>
        <p:nvGrpSpPr>
          <p:cNvPr id="67" name="Group 66">
            <a:extLst>
              <a:ext uri="{FF2B5EF4-FFF2-40B4-BE49-F238E27FC236}">
                <a16:creationId xmlns:a16="http://schemas.microsoft.com/office/drawing/2014/main" id="{D7B923EF-EB80-1DF1-6B2B-6F2AC36C29AA}"/>
              </a:ext>
            </a:extLst>
          </p:cNvPr>
          <p:cNvGrpSpPr/>
          <p:nvPr/>
        </p:nvGrpSpPr>
        <p:grpSpPr>
          <a:xfrm>
            <a:off x="5221841" y="2948149"/>
            <a:ext cx="1579683" cy="2157851"/>
            <a:chOff x="5221841" y="2948149"/>
            <a:chExt cx="1579683" cy="2157851"/>
          </a:xfrm>
        </p:grpSpPr>
        <p:grpSp>
          <p:nvGrpSpPr>
            <p:cNvPr id="63" name="Group 62">
              <a:extLst>
                <a:ext uri="{FF2B5EF4-FFF2-40B4-BE49-F238E27FC236}">
                  <a16:creationId xmlns:a16="http://schemas.microsoft.com/office/drawing/2014/main" id="{4385C799-DA46-A298-167D-329B75CB28FE}"/>
                </a:ext>
              </a:extLst>
            </p:cNvPr>
            <p:cNvGrpSpPr/>
            <p:nvPr/>
          </p:nvGrpSpPr>
          <p:grpSpPr>
            <a:xfrm>
              <a:off x="5420505" y="2948149"/>
              <a:ext cx="1381019" cy="2157851"/>
              <a:chOff x="5420505" y="2948149"/>
              <a:chExt cx="1381019" cy="2157851"/>
            </a:xfrm>
          </p:grpSpPr>
          <p:grpSp>
            <p:nvGrpSpPr>
              <p:cNvPr id="59" name="Group 58">
                <a:extLst>
                  <a:ext uri="{FF2B5EF4-FFF2-40B4-BE49-F238E27FC236}">
                    <a16:creationId xmlns:a16="http://schemas.microsoft.com/office/drawing/2014/main" id="{FE79C4ED-5214-B5A6-6DF6-58B2E296D6F3}"/>
                  </a:ext>
                </a:extLst>
              </p:cNvPr>
              <p:cNvGrpSpPr/>
              <p:nvPr/>
            </p:nvGrpSpPr>
            <p:grpSpPr>
              <a:xfrm>
                <a:off x="5420505" y="3636392"/>
                <a:ext cx="1381019" cy="1469608"/>
                <a:chOff x="5420505" y="3636392"/>
                <a:chExt cx="1381019" cy="1469608"/>
              </a:xfrm>
            </p:grpSpPr>
            <p:pic>
              <p:nvPicPr>
                <p:cNvPr id="12" name="Graphic 11">
                  <a:extLst>
                    <a:ext uri="{FF2B5EF4-FFF2-40B4-BE49-F238E27FC236}">
                      <a16:creationId xmlns:a16="http://schemas.microsoft.com/office/drawing/2014/main" id="{4682641E-335A-964C-24D5-06431360E7D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93133" y="3636392"/>
                  <a:ext cx="1131055" cy="1131055"/>
                </a:xfrm>
                <a:prstGeom prst="rect">
                  <a:avLst/>
                </a:prstGeom>
              </p:spPr>
            </p:pic>
            <p:sp>
              <p:nvSpPr>
                <p:cNvPr id="29" name="TextBox 28">
                  <a:extLst>
                    <a:ext uri="{FF2B5EF4-FFF2-40B4-BE49-F238E27FC236}">
                      <a16:creationId xmlns:a16="http://schemas.microsoft.com/office/drawing/2014/main" id="{BEDC821B-8AE8-65A0-D661-FE5F67F34BFA}"/>
                    </a:ext>
                  </a:extLst>
                </p:cNvPr>
                <p:cNvSpPr txBox="1"/>
                <p:nvPr/>
              </p:nvSpPr>
              <p:spPr>
                <a:xfrm>
                  <a:off x="5420505" y="4767446"/>
                  <a:ext cx="1381019" cy="338554"/>
                </a:xfrm>
                <a:prstGeom prst="rect">
                  <a:avLst/>
                </a:prstGeom>
                <a:noFill/>
              </p:spPr>
              <p:txBody>
                <a:bodyPr wrap="none" rtlCol="0">
                  <a:spAutoFit/>
                </a:bodyPr>
                <a:lstStyle/>
                <a:p>
                  <a:r>
                    <a:rPr lang="en-US" sz="1600" dirty="0"/>
                    <a:t>Event Monitor</a:t>
                  </a:r>
                </a:p>
              </p:txBody>
            </p:sp>
          </p:grpSp>
          <p:cxnSp>
            <p:nvCxnSpPr>
              <p:cNvPr id="41" name="Straight Arrow Connector 40">
                <a:extLst>
                  <a:ext uri="{FF2B5EF4-FFF2-40B4-BE49-F238E27FC236}">
                    <a16:creationId xmlns:a16="http://schemas.microsoft.com/office/drawing/2014/main" id="{FA98B9F9-6B17-DDA1-1A81-BBC8D12F7FE9}"/>
                  </a:ext>
                </a:extLst>
              </p:cNvPr>
              <p:cNvCxnSpPr>
                <a:cxnSpLocks/>
                <a:endCxn id="12" idx="0"/>
              </p:cNvCxnSpPr>
              <p:nvPr/>
            </p:nvCxnSpPr>
            <p:spPr>
              <a:xfrm>
                <a:off x="6058660"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66" name="Graphic 65">
              <a:extLst>
                <a:ext uri="{FF2B5EF4-FFF2-40B4-BE49-F238E27FC236}">
                  <a16:creationId xmlns:a16="http://schemas.microsoft.com/office/drawing/2014/main" id="{57C8B0DE-92DA-7F27-5152-2250D24DA8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1841" y="4415239"/>
              <a:ext cx="420481" cy="420481"/>
            </a:xfrm>
            <a:prstGeom prst="rect">
              <a:avLst/>
            </a:prstGeom>
          </p:spPr>
        </p:pic>
      </p:grpSp>
    </p:spTree>
    <p:extLst>
      <p:ext uri="{BB962C8B-B14F-4D97-AF65-F5344CB8AC3E}">
        <p14:creationId xmlns:p14="http://schemas.microsoft.com/office/powerpoint/2010/main" val="310966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22" presetClass="entr" presetSubtype="4" fill="hold" nodeType="withEffect">
                                  <p:stCondLst>
                                    <p:cond delay="25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250"/>
                                        <p:tgtEl>
                                          <p:spTgt spid="32"/>
                                        </p:tgtEl>
                                      </p:cBhvr>
                                    </p:animEffect>
                                  </p:childTnLst>
                                </p:cTn>
                              </p:par>
                              <p:par>
                                <p:cTn id="14" presetID="22" presetClass="entr" presetSubtype="1" fill="hold" nodeType="withEffect">
                                  <p:stCondLst>
                                    <p:cond delay="5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left)">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up)">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20A2104-C957-F874-09ED-BF2BFE028165}"/>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1690875C-BC5F-9A78-84F3-3500B9460FBD}"/>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B99138C4-A02C-A11D-4E4D-052C5405E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9" name="Graphic 8">
            <a:extLst>
              <a:ext uri="{FF2B5EF4-FFF2-40B4-BE49-F238E27FC236}">
                <a16:creationId xmlns:a16="http://schemas.microsoft.com/office/drawing/2014/main" id="{8490677E-3185-D842-AE5A-7764B5E30C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11" name="Graphic 10">
            <a:extLst>
              <a:ext uri="{FF2B5EF4-FFF2-40B4-BE49-F238E27FC236}">
                <a16:creationId xmlns:a16="http://schemas.microsoft.com/office/drawing/2014/main" id="{18185EBA-B992-04EB-0FE7-3BCABEB625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13" name="Picture 12">
            <a:extLst>
              <a:ext uri="{FF2B5EF4-FFF2-40B4-BE49-F238E27FC236}">
                <a16:creationId xmlns:a16="http://schemas.microsoft.com/office/drawing/2014/main" id="{D3A896AD-FB65-14B5-0C46-EAC2ED0B8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15" name="Graphic 14">
            <a:extLst>
              <a:ext uri="{FF2B5EF4-FFF2-40B4-BE49-F238E27FC236}">
                <a16:creationId xmlns:a16="http://schemas.microsoft.com/office/drawing/2014/main" id="{AFBBBA72-3721-C836-D423-BC4C267FA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17" name="Graphic 16">
            <a:extLst>
              <a:ext uri="{FF2B5EF4-FFF2-40B4-BE49-F238E27FC236}">
                <a16:creationId xmlns:a16="http://schemas.microsoft.com/office/drawing/2014/main" id="{EAFCAFC7-4C20-491A-E6C2-55521A0703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19" name="Picture 18">
            <a:extLst>
              <a:ext uri="{FF2B5EF4-FFF2-40B4-BE49-F238E27FC236}">
                <a16:creationId xmlns:a16="http://schemas.microsoft.com/office/drawing/2014/main" id="{F3830750-9536-51C8-BF20-4854FC7B89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21" name="Picture 20">
            <a:extLst>
              <a:ext uri="{FF2B5EF4-FFF2-40B4-BE49-F238E27FC236}">
                <a16:creationId xmlns:a16="http://schemas.microsoft.com/office/drawing/2014/main" id="{FB5C01CE-172C-EE5A-E146-DDA05EC7DA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23" name="Picture 22">
            <a:extLst>
              <a:ext uri="{FF2B5EF4-FFF2-40B4-BE49-F238E27FC236}">
                <a16:creationId xmlns:a16="http://schemas.microsoft.com/office/drawing/2014/main" id="{3E05C179-15F5-B743-087E-14D581F163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25" name="TextBox 24">
            <a:extLst>
              <a:ext uri="{FF2B5EF4-FFF2-40B4-BE49-F238E27FC236}">
                <a16:creationId xmlns:a16="http://schemas.microsoft.com/office/drawing/2014/main" id="{1CBF1453-575E-53D2-B3B5-75D9C6EA2E4A}"/>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26" name="TextBox 25">
            <a:extLst>
              <a:ext uri="{FF2B5EF4-FFF2-40B4-BE49-F238E27FC236}">
                <a16:creationId xmlns:a16="http://schemas.microsoft.com/office/drawing/2014/main" id="{59B6B7A1-1279-021D-6837-6343D65C0F2A}"/>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27" name="TextBox 26">
            <a:extLst>
              <a:ext uri="{FF2B5EF4-FFF2-40B4-BE49-F238E27FC236}">
                <a16:creationId xmlns:a16="http://schemas.microsoft.com/office/drawing/2014/main" id="{DDAD291F-743D-515F-A147-3BE23DE773E8}"/>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28" name="TextBox 27">
            <a:extLst>
              <a:ext uri="{FF2B5EF4-FFF2-40B4-BE49-F238E27FC236}">
                <a16:creationId xmlns:a16="http://schemas.microsoft.com/office/drawing/2014/main" id="{D86A66A5-6373-C262-D31F-D85669F1E91A}"/>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29" name="TextBox 28">
            <a:extLst>
              <a:ext uri="{FF2B5EF4-FFF2-40B4-BE49-F238E27FC236}">
                <a16:creationId xmlns:a16="http://schemas.microsoft.com/office/drawing/2014/main" id="{9D041E51-E656-2B49-7F61-86B95AD95AE5}"/>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30" name="TextBox 29">
            <a:extLst>
              <a:ext uri="{FF2B5EF4-FFF2-40B4-BE49-F238E27FC236}">
                <a16:creationId xmlns:a16="http://schemas.microsoft.com/office/drawing/2014/main" id="{EED58D63-A635-9559-8E78-B12E754E03CD}"/>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31" name="TextBox 30">
            <a:extLst>
              <a:ext uri="{FF2B5EF4-FFF2-40B4-BE49-F238E27FC236}">
                <a16:creationId xmlns:a16="http://schemas.microsoft.com/office/drawing/2014/main" id="{CB07F087-89D4-8885-8DF3-A7D79AE54D3C}"/>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32" name="TextBox 31">
            <a:extLst>
              <a:ext uri="{FF2B5EF4-FFF2-40B4-BE49-F238E27FC236}">
                <a16:creationId xmlns:a16="http://schemas.microsoft.com/office/drawing/2014/main" id="{FE7A3F72-479E-17D3-2B59-00ED2686D99C}"/>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33" name="TextBox 32">
            <a:extLst>
              <a:ext uri="{FF2B5EF4-FFF2-40B4-BE49-F238E27FC236}">
                <a16:creationId xmlns:a16="http://schemas.microsoft.com/office/drawing/2014/main" id="{197CBCE8-B7B1-4413-F90F-EC4B936B79FA}"/>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35" name="Picture 34">
            <a:extLst>
              <a:ext uri="{FF2B5EF4-FFF2-40B4-BE49-F238E27FC236}">
                <a16:creationId xmlns:a16="http://schemas.microsoft.com/office/drawing/2014/main" id="{E55763A5-A807-168B-8D11-8752587690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5154" y="3900686"/>
            <a:ext cx="1724674" cy="1724674"/>
          </a:xfrm>
          <a:prstGeom prst="rect">
            <a:avLst/>
          </a:prstGeom>
        </p:spPr>
      </p:pic>
    </p:spTree>
    <p:extLst>
      <p:ext uri="{BB962C8B-B14F-4D97-AF65-F5344CB8AC3E}">
        <p14:creationId xmlns:p14="http://schemas.microsoft.com/office/powerpoint/2010/main" val="244542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20A2104-C957-F874-09ED-BF2BFE028165}"/>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1690875C-BC5F-9A78-84F3-3500B9460FBD}"/>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B99138C4-A02C-A11D-4E4D-052C5405E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9" name="Graphic 8">
            <a:extLst>
              <a:ext uri="{FF2B5EF4-FFF2-40B4-BE49-F238E27FC236}">
                <a16:creationId xmlns:a16="http://schemas.microsoft.com/office/drawing/2014/main" id="{8490677E-3185-D842-AE5A-7764B5E30C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11" name="Graphic 10">
            <a:extLst>
              <a:ext uri="{FF2B5EF4-FFF2-40B4-BE49-F238E27FC236}">
                <a16:creationId xmlns:a16="http://schemas.microsoft.com/office/drawing/2014/main" id="{18185EBA-B992-04EB-0FE7-3BCABEB625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13" name="Picture 12">
            <a:extLst>
              <a:ext uri="{FF2B5EF4-FFF2-40B4-BE49-F238E27FC236}">
                <a16:creationId xmlns:a16="http://schemas.microsoft.com/office/drawing/2014/main" id="{D3A896AD-FB65-14B5-0C46-EAC2ED0B8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15" name="Graphic 14">
            <a:extLst>
              <a:ext uri="{FF2B5EF4-FFF2-40B4-BE49-F238E27FC236}">
                <a16:creationId xmlns:a16="http://schemas.microsoft.com/office/drawing/2014/main" id="{AFBBBA72-3721-C836-D423-BC4C267FA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17" name="Graphic 16">
            <a:extLst>
              <a:ext uri="{FF2B5EF4-FFF2-40B4-BE49-F238E27FC236}">
                <a16:creationId xmlns:a16="http://schemas.microsoft.com/office/drawing/2014/main" id="{EAFCAFC7-4C20-491A-E6C2-55521A0703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19" name="Picture 18">
            <a:extLst>
              <a:ext uri="{FF2B5EF4-FFF2-40B4-BE49-F238E27FC236}">
                <a16:creationId xmlns:a16="http://schemas.microsoft.com/office/drawing/2014/main" id="{F3830750-9536-51C8-BF20-4854FC7B89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21" name="Picture 20">
            <a:extLst>
              <a:ext uri="{FF2B5EF4-FFF2-40B4-BE49-F238E27FC236}">
                <a16:creationId xmlns:a16="http://schemas.microsoft.com/office/drawing/2014/main" id="{FB5C01CE-172C-EE5A-E146-DDA05EC7DA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23" name="Picture 22">
            <a:extLst>
              <a:ext uri="{FF2B5EF4-FFF2-40B4-BE49-F238E27FC236}">
                <a16:creationId xmlns:a16="http://schemas.microsoft.com/office/drawing/2014/main" id="{3E05C179-15F5-B743-087E-14D581F163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25" name="TextBox 24">
            <a:extLst>
              <a:ext uri="{FF2B5EF4-FFF2-40B4-BE49-F238E27FC236}">
                <a16:creationId xmlns:a16="http://schemas.microsoft.com/office/drawing/2014/main" id="{1CBF1453-575E-53D2-B3B5-75D9C6EA2E4A}"/>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26" name="TextBox 25">
            <a:extLst>
              <a:ext uri="{FF2B5EF4-FFF2-40B4-BE49-F238E27FC236}">
                <a16:creationId xmlns:a16="http://schemas.microsoft.com/office/drawing/2014/main" id="{59B6B7A1-1279-021D-6837-6343D65C0F2A}"/>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27" name="TextBox 26">
            <a:extLst>
              <a:ext uri="{FF2B5EF4-FFF2-40B4-BE49-F238E27FC236}">
                <a16:creationId xmlns:a16="http://schemas.microsoft.com/office/drawing/2014/main" id="{DDAD291F-743D-515F-A147-3BE23DE773E8}"/>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28" name="TextBox 27">
            <a:extLst>
              <a:ext uri="{FF2B5EF4-FFF2-40B4-BE49-F238E27FC236}">
                <a16:creationId xmlns:a16="http://schemas.microsoft.com/office/drawing/2014/main" id="{D86A66A5-6373-C262-D31F-D85669F1E91A}"/>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29" name="TextBox 28">
            <a:extLst>
              <a:ext uri="{FF2B5EF4-FFF2-40B4-BE49-F238E27FC236}">
                <a16:creationId xmlns:a16="http://schemas.microsoft.com/office/drawing/2014/main" id="{9D041E51-E656-2B49-7F61-86B95AD95AE5}"/>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30" name="TextBox 29">
            <a:extLst>
              <a:ext uri="{FF2B5EF4-FFF2-40B4-BE49-F238E27FC236}">
                <a16:creationId xmlns:a16="http://schemas.microsoft.com/office/drawing/2014/main" id="{EED58D63-A635-9559-8E78-B12E754E03CD}"/>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31" name="TextBox 30">
            <a:extLst>
              <a:ext uri="{FF2B5EF4-FFF2-40B4-BE49-F238E27FC236}">
                <a16:creationId xmlns:a16="http://schemas.microsoft.com/office/drawing/2014/main" id="{CB07F087-89D4-8885-8DF3-A7D79AE54D3C}"/>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32" name="TextBox 31">
            <a:extLst>
              <a:ext uri="{FF2B5EF4-FFF2-40B4-BE49-F238E27FC236}">
                <a16:creationId xmlns:a16="http://schemas.microsoft.com/office/drawing/2014/main" id="{FE7A3F72-479E-17D3-2B59-00ED2686D99C}"/>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33" name="TextBox 32">
            <a:extLst>
              <a:ext uri="{FF2B5EF4-FFF2-40B4-BE49-F238E27FC236}">
                <a16:creationId xmlns:a16="http://schemas.microsoft.com/office/drawing/2014/main" id="{197CBCE8-B7B1-4413-F90F-EC4B936B79FA}"/>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35" name="Picture 34">
            <a:extLst>
              <a:ext uri="{FF2B5EF4-FFF2-40B4-BE49-F238E27FC236}">
                <a16:creationId xmlns:a16="http://schemas.microsoft.com/office/drawing/2014/main" id="{E55763A5-A807-168B-8D11-8752587690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5154" y="3900686"/>
            <a:ext cx="1724674" cy="1724674"/>
          </a:xfrm>
          <a:prstGeom prst="rect">
            <a:avLst/>
          </a:prstGeom>
        </p:spPr>
      </p:pic>
      <p:pic>
        <p:nvPicPr>
          <p:cNvPr id="4" name="Picture 3">
            <a:extLst>
              <a:ext uri="{FF2B5EF4-FFF2-40B4-BE49-F238E27FC236}">
                <a16:creationId xmlns:a16="http://schemas.microsoft.com/office/drawing/2014/main" id="{45AFDEEF-4CD8-D9C1-EF29-A7F8FC79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Tree>
    <p:extLst>
      <p:ext uri="{BB962C8B-B14F-4D97-AF65-F5344CB8AC3E}">
        <p14:creationId xmlns:p14="http://schemas.microsoft.com/office/powerpoint/2010/main" val="16283304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31"/>
                                        </p:tgtEl>
                                      </p:cBhvr>
                                    </p:animEffect>
                                    <p:set>
                                      <p:cBhvr>
                                        <p:cTn id="40" dur="1" fill="hold">
                                          <p:stCondLst>
                                            <p:cond delay="499"/>
                                          </p:stCondLst>
                                        </p:cTn>
                                        <p:tgtEl>
                                          <p:spTgt spid="3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3"/>
                                        </p:tgtEl>
                                      </p:cBhvr>
                                    </p:animEffect>
                                    <p:set>
                                      <p:cBhvr>
                                        <p:cTn id="52" dur="1" fill="hold">
                                          <p:stCondLst>
                                            <p:cond delay="499"/>
                                          </p:stCondLst>
                                        </p:cTn>
                                        <p:tgtEl>
                                          <p:spTgt spid="33"/>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5"/>
                                        </p:tgtEl>
                                      </p:cBhvr>
                                    </p:animEffect>
                                    <p:set>
                                      <p:cBhvr>
                                        <p:cTn id="58" dur="1" fill="hold">
                                          <p:stCondLst>
                                            <p:cond delay="499"/>
                                          </p:stCondLst>
                                        </p:cTn>
                                        <p:tgtEl>
                                          <p:spTgt spid="35"/>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3.75E-6 5.55112E-17 L 0.41641 0.25139 " pathEditMode="relative" rAng="0" ptsTypes="AA">
                                      <p:cBhvr>
                                        <p:cTn id="60" dur="1500" fill="hold"/>
                                        <p:tgtEl>
                                          <p:spTgt spid="6"/>
                                        </p:tgtEl>
                                        <p:attrNameLst>
                                          <p:attrName>ppt_x</p:attrName>
                                          <p:attrName>ppt_y</p:attrName>
                                        </p:attrNameLst>
                                      </p:cBhvr>
                                      <p:rCtr x="20820" y="12569"/>
                                    </p:animMotion>
                                  </p:childTnLst>
                                </p:cTn>
                              </p:par>
                              <p:par>
                                <p:cTn id="61" presetID="10" presetClass="entr" presetSubtype="0" fill="hold" nodeType="withEffect">
                                  <p:stCondLst>
                                    <p:cond delay="100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xit" presetSubtype="0" fill="hold" nodeType="withEffect">
                                  <p:stCondLst>
                                    <p:cond delay="1000"/>
                                  </p:stCondLst>
                                  <p:childTnLst>
                                    <p:set>
                                      <p:cBhvr>
                                        <p:cTn id="6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6AB750-8551-5A55-E575-D06CA622C41E}"/>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F6E01C4D-E8B5-C79A-A101-8732E14333FE}"/>
              </a:ext>
            </a:extLst>
          </p:cNvPr>
          <p:cNvSpPr>
            <a:spLocks noGrp="1"/>
          </p:cNvSpPr>
          <p:nvPr>
            <p:ph type="title"/>
          </p:nvPr>
        </p:nvSpPr>
        <p:spPr/>
        <p:txBody>
          <a:bodyPr/>
          <a:lstStyle/>
          <a:p>
            <a:r>
              <a:rPr lang="en-US" dirty="0"/>
              <a:t>Glennis Platform</a:t>
            </a:r>
          </a:p>
        </p:txBody>
      </p:sp>
      <p:pic>
        <p:nvPicPr>
          <p:cNvPr id="5" name="Picture 4">
            <a:extLst>
              <a:ext uri="{FF2B5EF4-FFF2-40B4-BE49-F238E27FC236}">
                <a16:creationId xmlns:a16="http://schemas.microsoft.com/office/drawing/2014/main" id="{7E9A9D37-5134-C940-DCF3-DC4A52B58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
        <p:nvSpPr>
          <p:cNvPr id="7" name="TextBox 6">
            <a:extLst>
              <a:ext uri="{FF2B5EF4-FFF2-40B4-BE49-F238E27FC236}">
                <a16:creationId xmlns:a16="http://schemas.microsoft.com/office/drawing/2014/main" id="{B9ADF739-E839-C5D7-9FAA-9A3F6D70FDDA}"/>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3150663102"/>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32135 0 " pathEditMode="relative" rAng="0" ptsTypes="AA">
                                      <p:cBhvr>
                                        <p:cTn id="6" dur="2000" fill="hold"/>
                                        <p:tgtEl>
                                          <p:spTgt spid="5"/>
                                        </p:tgtEl>
                                        <p:attrNameLst>
                                          <p:attrName>ppt_x</p:attrName>
                                          <p:attrName>ppt_y</p:attrName>
                                        </p:attrNameLst>
                                      </p:cBhvr>
                                      <p:rCtr x="-16068" y="0"/>
                                    </p:animMotion>
                                  </p:childTnLst>
                                </p:cTn>
                              </p:par>
                              <p:par>
                                <p:cTn id="7" presetID="10" presetClass="entr" presetSubtype="0" fill="hold" grpId="0" nodeType="withEffect">
                                  <p:stCondLst>
                                    <p:cond delay="125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6AB750-8551-5A55-E575-D06CA622C41E}"/>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F6E01C4D-E8B5-C79A-A101-8732E14333FE}"/>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420376B2-7467-9A54-B492-F5A2C863F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08" y="1405413"/>
            <a:ext cx="4047171" cy="4047171"/>
          </a:xfrm>
          <a:prstGeom prst="rect">
            <a:avLst/>
          </a:prstGeom>
        </p:spPr>
      </p:pic>
      <p:sp>
        <p:nvSpPr>
          <p:cNvPr id="3" name="TextBox 2">
            <a:extLst>
              <a:ext uri="{FF2B5EF4-FFF2-40B4-BE49-F238E27FC236}">
                <a16:creationId xmlns:a16="http://schemas.microsoft.com/office/drawing/2014/main" id="{9B482C5E-3531-0D14-8EBC-971A4D229A5F}"/>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457503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59212C1C-8AF0-CD78-DE72-B5F8271EC4C7}"/>
              </a:ext>
            </a:extLst>
          </p:cNvPr>
          <p:cNvGrpSpPr/>
          <p:nvPr/>
        </p:nvGrpSpPr>
        <p:grpSpPr>
          <a:xfrm>
            <a:off x="8228772" y="4403341"/>
            <a:ext cx="1447897" cy="806565"/>
            <a:chOff x="8393872" y="2128583"/>
            <a:chExt cx="1447897" cy="806565"/>
          </a:xfrm>
        </p:grpSpPr>
        <p:pic>
          <p:nvPicPr>
            <p:cNvPr id="84" name="Graphic 83">
              <a:extLst>
                <a:ext uri="{FF2B5EF4-FFF2-40B4-BE49-F238E27FC236}">
                  <a16:creationId xmlns:a16="http://schemas.microsoft.com/office/drawing/2014/main" id="{7F62FED4-31D1-F783-1D47-BBE29DFD0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5344" y="2128583"/>
              <a:ext cx="544955" cy="544955"/>
            </a:xfrm>
            <a:prstGeom prst="rect">
              <a:avLst/>
            </a:prstGeom>
          </p:spPr>
        </p:pic>
        <p:sp>
          <p:nvSpPr>
            <p:cNvPr id="85" name="TextBox 84">
              <a:extLst>
                <a:ext uri="{FF2B5EF4-FFF2-40B4-BE49-F238E27FC236}">
                  <a16:creationId xmlns:a16="http://schemas.microsoft.com/office/drawing/2014/main" id="{C245DD34-CA11-AB29-6BFB-B8E5086B74C2}"/>
                </a:ext>
              </a:extLst>
            </p:cNvPr>
            <p:cNvSpPr txBox="1"/>
            <p:nvPr/>
          </p:nvSpPr>
          <p:spPr>
            <a:xfrm>
              <a:off x="8393872" y="2627371"/>
              <a:ext cx="1447897" cy="307777"/>
            </a:xfrm>
            <a:prstGeom prst="rect">
              <a:avLst/>
            </a:prstGeom>
            <a:noFill/>
          </p:spPr>
          <p:txBody>
            <a:bodyPr wrap="none" rtlCol="0">
              <a:spAutoFit/>
            </a:bodyPr>
            <a:lstStyle/>
            <a:p>
              <a:pPr algn="ctr"/>
              <a:r>
                <a:rPr lang="en-US" sz="1400" dirty="0"/>
                <a:t>API Management</a:t>
              </a:r>
            </a:p>
          </p:txBody>
        </p:sp>
      </p:grpSp>
      <p:grpSp>
        <p:nvGrpSpPr>
          <p:cNvPr id="6" name="Group 5">
            <a:extLst>
              <a:ext uri="{FF2B5EF4-FFF2-40B4-BE49-F238E27FC236}">
                <a16:creationId xmlns:a16="http://schemas.microsoft.com/office/drawing/2014/main" id="{A73BC079-EBCB-3713-C31D-1404BBF97E2A}"/>
              </a:ext>
            </a:extLst>
          </p:cNvPr>
          <p:cNvGrpSpPr/>
          <p:nvPr/>
        </p:nvGrpSpPr>
        <p:grpSpPr>
          <a:xfrm>
            <a:off x="4571306" y="399061"/>
            <a:ext cx="815288" cy="857772"/>
            <a:chOff x="4755838" y="1230863"/>
            <a:chExt cx="815288" cy="857772"/>
          </a:xfrm>
        </p:grpSpPr>
        <p:pic>
          <p:nvPicPr>
            <p:cNvPr id="4" name="Graphic 3">
              <a:extLst>
                <a:ext uri="{FF2B5EF4-FFF2-40B4-BE49-F238E27FC236}">
                  <a16:creationId xmlns:a16="http://schemas.microsoft.com/office/drawing/2014/main" id="{C1142957-71C9-2E64-184C-BFAAA40FB0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5" name="TextBox 4">
              <a:extLst>
                <a:ext uri="{FF2B5EF4-FFF2-40B4-BE49-F238E27FC236}">
                  <a16:creationId xmlns:a16="http://schemas.microsoft.com/office/drawing/2014/main" id="{33DBF81C-B3C6-8B66-712D-41DDFBCDFD6E}"/>
                </a:ext>
              </a:extLst>
            </p:cNvPr>
            <p:cNvSpPr txBox="1"/>
            <p:nvPr/>
          </p:nvSpPr>
          <p:spPr>
            <a:xfrm>
              <a:off x="4755838" y="1780858"/>
              <a:ext cx="815288" cy="307777"/>
            </a:xfrm>
            <a:prstGeom prst="rect">
              <a:avLst/>
            </a:prstGeom>
            <a:noFill/>
          </p:spPr>
          <p:txBody>
            <a:bodyPr wrap="none" rtlCol="0">
              <a:spAutoFit/>
            </a:bodyPr>
            <a:lstStyle/>
            <a:p>
              <a:pPr algn="ctr"/>
              <a:r>
                <a:rPr lang="en-US" sz="1400" dirty="0"/>
                <a:t>Portfolio</a:t>
              </a:r>
            </a:p>
          </p:txBody>
        </p:sp>
      </p:grpSp>
      <p:grpSp>
        <p:nvGrpSpPr>
          <p:cNvPr id="7" name="Group 6">
            <a:extLst>
              <a:ext uri="{FF2B5EF4-FFF2-40B4-BE49-F238E27FC236}">
                <a16:creationId xmlns:a16="http://schemas.microsoft.com/office/drawing/2014/main" id="{B5668235-CA0A-DDC3-96D7-FB58780A8237}"/>
              </a:ext>
            </a:extLst>
          </p:cNvPr>
          <p:cNvGrpSpPr/>
          <p:nvPr/>
        </p:nvGrpSpPr>
        <p:grpSpPr>
          <a:xfrm>
            <a:off x="5386594" y="399061"/>
            <a:ext cx="1097416" cy="857772"/>
            <a:chOff x="4614775" y="1230863"/>
            <a:chExt cx="1097416" cy="857772"/>
          </a:xfrm>
        </p:grpSpPr>
        <p:pic>
          <p:nvPicPr>
            <p:cNvPr id="8" name="Graphic 7">
              <a:extLst>
                <a:ext uri="{FF2B5EF4-FFF2-40B4-BE49-F238E27FC236}">
                  <a16:creationId xmlns:a16="http://schemas.microsoft.com/office/drawing/2014/main" id="{ED2EA64B-10AF-6E50-92A0-9742F82F1B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9" name="TextBox 8">
              <a:extLst>
                <a:ext uri="{FF2B5EF4-FFF2-40B4-BE49-F238E27FC236}">
                  <a16:creationId xmlns:a16="http://schemas.microsoft.com/office/drawing/2014/main" id="{DCBEAF7D-8D51-A663-D121-5B7A23543B08}"/>
                </a:ext>
              </a:extLst>
            </p:cNvPr>
            <p:cNvSpPr txBox="1"/>
            <p:nvPr/>
          </p:nvSpPr>
          <p:spPr>
            <a:xfrm>
              <a:off x="4614775" y="1780858"/>
              <a:ext cx="1097416" cy="307777"/>
            </a:xfrm>
            <a:prstGeom prst="rect">
              <a:avLst/>
            </a:prstGeom>
            <a:noFill/>
          </p:spPr>
          <p:txBody>
            <a:bodyPr wrap="none" rtlCol="0">
              <a:spAutoFit/>
            </a:bodyPr>
            <a:lstStyle/>
            <a:p>
              <a:pPr algn="ctr"/>
              <a:r>
                <a:rPr lang="en-US" sz="1400" dirty="0"/>
                <a:t>Portfolio API</a:t>
              </a:r>
            </a:p>
          </p:txBody>
        </p:sp>
      </p:grpSp>
      <p:grpSp>
        <p:nvGrpSpPr>
          <p:cNvPr id="75" name="Group 74">
            <a:extLst>
              <a:ext uri="{FF2B5EF4-FFF2-40B4-BE49-F238E27FC236}">
                <a16:creationId xmlns:a16="http://schemas.microsoft.com/office/drawing/2014/main" id="{07CD34D4-F30A-888E-D958-323D0074A754}"/>
              </a:ext>
            </a:extLst>
          </p:cNvPr>
          <p:cNvGrpSpPr/>
          <p:nvPr/>
        </p:nvGrpSpPr>
        <p:grpSpPr>
          <a:xfrm>
            <a:off x="6424908" y="3909974"/>
            <a:ext cx="1216680" cy="809225"/>
            <a:chOff x="6720947" y="2927552"/>
            <a:chExt cx="1216680" cy="809225"/>
          </a:xfrm>
        </p:grpSpPr>
        <p:pic>
          <p:nvPicPr>
            <p:cNvPr id="76" name="Graphic 75">
              <a:extLst>
                <a:ext uri="{FF2B5EF4-FFF2-40B4-BE49-F238E27FC236}">
                  <a16:creationId xmlns:a16="http://schemas.microsoft.com/office/drawing/2014/main" id="{BB5AB82C-C791-E6DC-3AE7-F837A82F7A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77" name="TextBox 76">
              <a:extLst>
                <a:ext uri="{FF2B5EF4-FFF2-40B4-BE49-F238E27FC236}">
                  <a16:creationId xmlns:a16="http://schemas.microsoft.com/office/drawing/2014/main" id="{52F5E3B0-AAD9-A916-58AA-833B84844098}"/>
                </a:ext>
              </a:extLst>
            </p:cNvPr>
            <p:cNvSpPr txBox="1"/>
            <p:nvPr/>
          </p:nvSpPr>
          <p:spPr>
            <a:xfrm>
              <a:off x="6720947" y="3429000"/>
              <a:ext cx="1216680" cy="307777"/>
            </a:xfrm>
            <a:prstGeom prst="rect">
              <a:avLst/>
            </a:prstGeom>
            <a:noFill/>
          </p:spPr>
          <p:txBody>
            <a:bodyPr wrap="none" rtlCol="0">
              <a:spAutoFit/>
            </a:bodyPr>
            <a:lstStyle/>
            <a:p>
              <a:pPr algn="ctr"/>
              <a:r>
                <a:rPr lang="en-US" sz="1400" dirty="0"/>
                <a:t>Marketing API</a:t>
              </a:r>
            </a:p>
          </p:txBody>
        </p:sp>
        <p:pic>
          <p:nvPicPr>
            <p:cNvPr id="78" name="Picture 77">
              <a:extLst>
                <a:ext uri="{FF2B5EF4-FFF2-40B4-BE49-F238E27FC236}">
                  <a16:creationId xmlns:a16="http://schemas.microsoft.com/office/drawing/2014/main" id="{6FAB6D39-CF40-7E0F-B33D-C67632AC56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grpSp>
        <p:nvGrpSpPr>
          <p:cNvPr id="164" name="Group 163">
            <a:extLst>
              <a:ext uri="{FF2B5EF4-FFF2-40B4-BE49-F238E27FC236}">
                <a16:creationId xmlns:a16="http://schemas.microsoft.com/office/drawing/2014/main" id="{D0EE3C8B-5988-6778-8E0A-06EC2E4B1D69}"/>
              </a:ext>
            </a:extLst>
          </p:cNvPr>
          <p:cNvGrpSpPr/>
          <p:nvPr/>
        </p:nvGrpSpPr>
        <p:grpSpPr>
          <a:xfrm>
            <a:off x="1940754" y="1245054"/>
            <a:ext cx="1119730" cy="2030297"/>
            <a:chOff x="1940754" y="1245054"/>
            <a:chExt cx="1119730" cy="2030297"/>
          </a:xfrm>
        </p:grpSpPr>
        <p:grpSp>
          <p:nvGrpSpPr>
            <p:cNvPr id="30" name="Group 29">
              <a:extLst>
                <a:ext uri="{FF2B5EF4-FFF2-40B4-BE49-F238E27FC236}">
                  <a16:creationId xmlns:a16="http://schemas.microsoft.com/office/drawing/2014/main" id="{600E4917-8AAD-6C56-7AAE-CB72956C08A5}"/>
                </a:ext>
              </a:extLst>
            </p:cNvPr>
            <p:cNvGrpSpPr/>
            <p:nvPr/>
          </p:nvGrpSpPr>
          <p:grpSpPr>
            <a:xfrm>
              <a:off x="1940754" y="2310717"/>
              <a:ext cx="1119730" cy="809225"/>
              <a:chOff x="4330199" y="2927552"/>
              <a:chExt cx="1119730" cy="809225"/>
            </a:xfrm>
          </p:grpSpPr>
          <p:pic>
            <p:nvPicPr>
              <p:cNvPr id="19" name="Graphic 18">
                <a:extLst>
                  <a:ext uri="{FF2B5EF4-FFF2-40B4-BE49-F238E27FC236}">
                    <a16:creationId xmlns:a16="http://schemas.microsoft.com/office/drawing/2014/main" id="{93432DD6-5F04-7E6E-F9EE-57916F28F1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5064" y="2927552"/>
                <a:ext cx="549994" cy="549994"/>
              </a:xfrm>
              <a:prstGeom prst="rect">
                <a:avLst/>
              </a:prstGeom>
            </p:spPr>
          </p:pic>
          <p:sp>
            <p:nvSpPr>
              <p:cNvPr id="20" name="TextBox 19">
                <a:extLst>
                  <a:ext uri="{FF2B5EF4-FFF2-40B4-BE49-F238E27FC236}">
                    <a16:creationId xmlns:a16="http://schemas.microsoft.com/office/drawing/2014/main" id="{BF9973C1-EE9C-CEAB-6255-31DD2B3A4FAF}"/>
                  </a:ext>
                </a:extLst>
              </p:cNvPr>
              <p:cNvSpPr txBox="1"/>
              <p:nvPr/>
            </p:nvSpPr>
            <p:spPr>
              <a:xfrm>
                <a:off x="4330199" y="3429000"/>
                <a:ext cx="1119730" cy="307777"/>
              </a:xfrm>
              <a:prstGeom prst="rect">
                <a:avLst/>
              </a:prstGeom>
              <a:noFill/>
            </p:spPr>
            <p:txBody>
              <a:bodyPr wrap="none" rtlCol="0">
                <a:spAutoFit/>
              </a:bodyPr>
              <a:lstStyle/>
              <a:p>
                <a:pPr algn="ctr"/>
                <a:r>
                  <a:rPr lang="en-US" sz="1400" dirty="0"/>
                  <a:t>Synchronizer</a:t>
                </a:r>
              </a:p>
            </p:txBody>
          </p:sp>
          <p:pic>
            <p:nvPicPr>
              <p:cNvPr id="22" name="Picture 21">
                <a:extLst>
                  <a:ext uri="{FF2B5EF4-FFF2-40B4-BE49-F238E27FC236}">
                    <a16:creationId xmlns:a16="http://schemas.microsoft.com/office/drawing/2014/main" id="{3452CFC8-E08A-7DF7-DF70-4BA79C05E9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636" y="3317864"/>
                <a:ext cx="136657" cy="160581"/>
              </a:xfrm>
              <a:prstGeom prst="rect">
                <a:avLst/>
              </a:prstGeom>
            </p:spPr>
          </p:pic>
        </p:grpSp>
        <p:grpSp>
          <p:nvGrpSpPr>
            <p:cNvPr id="41" name="Group 40">
              <a:extLst>
                <a:ext uri="{FF2B5EF4-FFF2-40B4-BE49-F238E27FC236}">
                  <a16:creationId xmlns:a16="http://schemas.microsoft.com/office/drawing/2014/main" id="{FE190235-DAC3-E635-9EFB-461175B87C2E}"/>
                </a:ext>
              </a:extLst>
            </p:cNvPr>
            <p:cNvGrpSpPr/>
            <p:nvPr/>
          </p:nvGrpSpPr>
          <p:grpSpPr>
            <a:xfrm>
              <a:off x="2054771" y="1245054"/>
              <a:ext cx="892680" cy="1010210"/>
              <a:chOff x="2089804" y="3937364"/>
              <a:chExt cx="892680" cy="1010210"/>
            </a:xfrm>
          </p:grpSpPr>
          <p:pic>
            <p:nvPicPr>
              <p:cNvPr id="39" name="Graphic 38">
                <a:extLst>
                  <a:ext uri="{FF2B5EF4-FFF2-40B4-BE49-F238E27FC236}">
                    <a16:creationId xmlns:a16="http://schemas.microsoft.com/office/drawing/2014/main" id="{A20C96EB-7A5B-E991-B7E6-F54123922E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1569" y="3937364"/>
                <a:ext cx="549151" cy="549151"/>
              </a:xfrm>
              <a:prstGeom prst="rect">
                <a:avLst/>
              </a:prstGeom>
            </p:spPr>
          </p:pic>
          <p:sp>
            <p:nvSpPr>
              <p:cNvPr id="40" name="TextBox 39">
                <a:extLst>
                  <a:ext uri="{FF2B5EF4-FFF2-40B4-BE49-F238E27FC236}">
                    <a16:creationId xmlns:a16="http://schemas.microsoft.com/office/drawing/2014/main" id="{A5AB2526-57C8-6B0D-FE67-91B1FF96FA62}"/>
                  </a:ext>
                </a:extLst>
              </p:cNvPr>
              <p:cNvSpPr txBox="1"/>
              <p:nvPr/>
            </p:nvSpPr>
            <p:spPr>
              <a:xfrm>
                <a:off x="2089804" y="4424354"/>
                <a:ext cx="892680" cy="523220"/>
              </a:xfrm>
              <a:prstGeom prst="rect">
                <a:avLst/>
              </a:prstGeom>
              <a:noFill/>
            </p:spPr>
            <p:txBody>
              <a:bodyPr wrap="none" rtlCol="0">
                <a:spAutoFit/>
              </a:bodyPr>
              <a:lstStyle/>
              <a:p>
                <a:pPr algn="ctr"/>
                <a:r>
                  <a:rPr lang="en-US" sz="1400" dirty="0"/>
                  <a:t>Customer</a:t>
                </a:r>
                <a:br>
                  <a:rPr lang="en-US" sz="1400" dirty="0"/>
                </a:br>
                <a:r>
                  <a:rPr lang="en-US" sz="1400" dirty="0"/>
                  <a:t>Legacy</a:t>
                </a:r>
              </a:p>
            </p:txBody>
          </p:sp>
        </p:grpSp>
        <p:cxnSp>
          <p:nvCxnSpPr>
            <p:cNvPr id="92" name="Straight Arrow Connector 91">
              <a:extLst>
                <a:ext uri="{FF2B5EF4-FFF2-40B4-BE49-F238E27FC236}">
                  <a16:creationId xmlns:a16="http://schemas.microsoft.com/office/drawing/2014/main" id="{6C6A8866-EC01-B40A-8F7D-379DF6280F4D}"/>
                </a:ext>
              </a:extLst>
            </p:cNvPr>
            <p:cNvCxnSpPr>
              <a:stCxn id="40" idx="0"/>
              <a:endCxn id="19" idx="0"/>
            </p:cNvCxnSpPr>
            <p:nvPr/>
          </p:nvCxnSpPr>
          <p:spPr>
            <a:xfrm flipH="1">
              <a:off x="2500616" y="1732044"/>
              <a:ext cx="495" cy="5786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64308A5-75CD-A945-A192-7BB47F35A12A}"/>
                </a:ext>
              </a:extLst>
            </p:cNvPr>
            <p:cNvCxnSpPr>
              <a:stCxn id="20" idx="2"/>
              <a:endCxn id="48" idx="0"/>
            </p:cNvCxnSpPr>
            <p:nvPr/>
          </p:nvCxnSpPr>
          <p:spPr>
            <a:xfrm flipH="1">
              <a:off x="2018397" y="3119942"/>
              <a:ext cx="482222"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C558A07-F318-D34B-D57E-D450CB2817EB}"/>
                </a:ext>
              </a:extLst>
            </p:cNvPr>
            <p:cNvCxnSpPr>
              <a:stCxn id="20" idx="2"/>
              <a:endCxn id="50" idx="0"/>
            </p:cNvCxnSpPr>
            <p:nvPr/>
          </p:nvCxnSpPr>
          <p:spPr>
            <a:xfrm>
              <a:off x="2500619" y="3119942"/>
              <a:ext cx="376854"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37E5DF72-4090-1F43-F0D3-B393BB4A7688}"/>
              </a:ext>
            </a:extLst>
          </p:cNvPr>
          <p:cNvGrpSpPr/>
          <p:nvPr/>
        </p:nvGrpSpPr>
        <p:grpSpPr>
          <a:xfrm>
            <a:off x="2018397" y="4025949"/>
            <a:ext cx="929441" cy="1422448"/>
            <a:chOff x="2018397" y="4025949"/>
            <a:chExt cx="929441" cy="1422448"/>
          </a:xfrm>
        </p:grpSpPr>
        <p:grpSp>
          <p:nvGrpSpPr>
            <p:cNvPr id="59" name="Group 58">
              <a:extLst>
                <a:ext uri="{FF2B5EF4-FFF2-40B4-BE49-F238E27FC236}">
                  <a16:creationId xmlns:a16="http://schemas.microsoft.com/office/drawing/2014/main" id="{2294885E-1141-3B86-23EA-799E2ADF979D}"/>
                </a:ext>
              </a:extLst>
            </p:cNvPr>
            <p:cNvGrpSpPr/>
            <p:nvPr/>
          </p:nvGrpSpPr>
          <p:grpSpPr>
            <a:xfrm>
              <a:off x="2064198" y="4429012"/>
              <a:ext cx="883640" cy="1019385"/>
              <a:chOff x="3054623" y="4349182"/>
              <a:chExt cx="883640" cy="1019385"/>
            </a:xfrm>
          </p:grpSpPr>
          <p:pic>
            <p:nvPicPr>
              <p:cNvPr id="56" name="Graphic 55">
                <a:extLst>
                  <a:ext uri="{FF2B5EF4-FFF2-40B4-BE49-F238E27FC236}">
                    <a16:creationId xmlns:a16="http://schemas.microsoft.com/office/drawing/2014/main" id="{35EEB457-0FF8-A21A-FB3D-C9E5503304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5686" y="4349182"/>
                <a:ext cx="549994" cy="549994"/>
              </a:xfrm>
              <a:prstGeom prst="rect">
                <a:avLst/>
              </a:prstGeom>
            </p:spPr>
          </p:pic>
          <p:pic>
            <p:nvPicPr>
              <p:cNvPr id="57" name="Graphic 56">
                <a:extLst>
                  <a:ext uri="{FF2B5EF4-FFF2-40B4-BE49-F238E27FC236}">
                    <a16:creationId xmlns:a16="http://schemas.microsoft.com/office/drawing/2014/main" id="{8BE58AFA-5F57-9BE7-36EE-297A3EF737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70777" y="4740435"/>
                <a:ext cx="158741" cy="158741"/>
              </a:xfrm>
              <a:prstGeom prst="rect">
                <a:avLst/>
              </a:prstGeom>
            </p:spPr>
          </p:pic>
          <p:sp>
            <p:nvSpPr>
              <p:cNvPr id="58" name="TextBox 57">
                <a:extLst>
                  <a:ext uri="{FF2B5EF4-FFF2-40B4-BE49-F238E27FC236}">
                    <a16:creationId xmlns:a16="http://schemas.microsoft.com/office/drawing/2014/main" id="{6B65CCDD-032D-2AC0-175D-B2751CF34252}"/>
                  </a:ext>
                </a:extLst>
              </p:cNvPr>
              <p:cNvSpPr txBox="1"/>
              <p:nvPr/>
            </p:nvSpPr>
            <p:spPr>
              <a:xfrm>
                <a:off x="3054623" y="4845347"/>
                <a:ext cx="883640" cy="523220"/>
              </a:xfrm>
              <a:prstGeom prst="rect">
                <a:avLst/>
              </a:prstGeom>
              <a:noFill/>
            </p:spPr>
            <p:txBody>
              <a:bodyPr wrap="none" rtlCol="0">
                <a:spAutoFit/>
              </a:bodyPr>
              <a:lstStyle/>
              <a:p>
                <a:pPr algn="ctr"/>
                <a:r>
                  <a:rPr lang="en-US" sz="1400" dirty="0"/>
                  <a:t>Response</a:t>
                </a:r>
              </a:p>
              <a:p>
                <a:pPr algn="ctr"/>
                <a:r>
                  <a:rPr lang="en-US" sz="1400" dirty="0"/>
                  <a:t>Builder</a:t>
                </a:r>
              </a:p>
            </p:txBody>
          </p:sp>
        </p:grpSp>
        <p:cxnSp>
          <p:nvCxnSpPr>
            <p:cNvPr id="98" name="Straight Arrow Connector 97">
              <a:extLst>
                <a:ext uri="{FF2B5EF4-FFF2-40B4-BE49-F238E27FC236}">
                  <a16:creationId xmlns:a16="http://schemas.microsoft.com/office/drawing/2014/main" id="{1A22D71C-9E35-EF3A-C85F-E60FE539FD30}"/>
                </a:ext>
              </a:extLst>
            </p:cNvPr>
            <p:cNvCxnSpPr>
              <a:cxnSpLocks/>
              <a:stCxn id="51" idx="2"/>
              <a:endCxn id="56" idx="0"/>
            </p:cNvCxnSpPr>
            <p:nvPr/>
          </p:nvCxnSpPr>
          <p:spPr>
            <a:xfrm flipH="1">
              <a:off x="2510258" y="4241392"/>
              <a:ext cx="367216" cy="18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461F5F-88F2-08F2-128A-7E4EBDA4C685}"/>
                </a:ext>
              </a:extLst>
            </p:cNvPr>
            <p:cNvCxnSpPr>
              <a:stCxn id="49" idx="2"/>
              <a:endCxn id="56" idx="0"/>
            </p:cNvCxnSpPr>
            <p:nvPr/>
          </p:nvCxnSpPr>
          <p:spPr>
            <a:xfrm>
              <a:off x="2018397" y="4025949"/>
              <a:ext cx="491861" cy="40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7E219212-B5F8-F285-921F-860962B4077F}"/>
              </a:ext>
            </a:extLst>
          </p:cNvPr>
          <p:cNvCxnSpPr>
            <a:stCxn id="56" idx="3"/>
            <a:endCxn id="61" idx="1"/>
          </p:cNvCxnSpPr>
          <p:nvPr/>
        </p:nvCxnSpPr>
        <p:spPr>
          <a:xfrm flipV="1">
            <a:off x="2785255" y="4698060"/>
            <a:ext cx="2489777" cy="59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F5D5E495-3DD7-4036-6FFC-3F045EED68C7}"/>
              </a:ext>
            </a:extLst>
          </p:cNvPr>
          <p:cNvGrpSpPr/>
          <p:nvPr/>
        </p:nvGrpSpPr>
        <p:grpSpPr>
          <a:xfrm>
            <a:off x="4978950" y="1256833"/>
            <a:ext cx="1050352" cy="943888"/>
            <a:chOff x="4978950" y="1256833"/>
            <a:chExt cx="1050352" cy="943888"/>
          </a:xfrm>
        </p:grpSpPr>
        <p:grpSp>
          <p:nvGrpSpPr>
            <p:cNvPr id="33" name="Group 32">
              <a:extLst>
                <a:ext uri="{FF2B5EF4-FFF2-40B4-BE49-F238E27FC236}">
                  <a16:creationId xmlns:a16="http://schemas.microsoft.com/office/drawing/2014/main" id="{6AF926D6-6FBD-B18D-C5C4-A872102A310F}"/>
                </a:ext>
              </a:extLst>
            </p:cNvPr>
            <p:cNvGrpSpPr/>
            <p:nvPr/>
          </p:nvGrpSpPr>
          <p:grpSpPr>
            <a:xfrm>
              <a:off x="5026014" y="1380658"/>
              <a:ext cx="1003288" cy="820063"/>
              <a:chOff x="5594356" y="2069781"/>
              <a:chExt cx="1003288" cy="820063"/>
            </a:xfrm>
          </p:grpSpPr>
          <p:pic>
            <p:nvPicPr>
              <p:cNvPr id="12" name="Graphic 11">
                <a:extLst>
                  <a:ext uri="{FF2B5EF4-FFF2-40B4-BE49-F238E27FC236}">
                    <a16:creationId xmlns:a16="http://schemas.microsoft.com/office/drawing/2014/main" id="{09917F44-4052-5946-C3FB-6D6F814223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21003" y="2069781"/>
                <a:ext cx="549994" cy="549994"/>
              </a:xfrm>
              <a:prstGeom prst="rect">
                <a:avLst/>
              </a:prstGeom>
            </p:spPr>
          </p:pic>
          <p:sp>
            <p:nvSpPr>
              <p:cNvPr id="14" name="TextBox 13">
                <a:extLst>
                  <a:ext uri="{FF2B5EF4-FFF2-40B4-BE49-F238E27FC236}">
                    <a16:creationId xmlns:a16="http://schemas.microsoft.com/office/drawing/2014/main" id="{CB6E62CF-9D7B-CA6A-0C7A-87365CD41E62}"/>
                  </a:ext>
                </a:extLst>
              </p:cNvPr>
              <p:cNvSpPr txBox="1"/>
              <p:nvPr/>
            </p:nvSpPr>
            <p:spPr>
              <a:xfrm>
                <a:off x="5594356" y="2582067"/>
                <a:ext cx="1003288" cy="307777"/>
              </a:xfrm>
              <a:prstGeom prst="rect">
                <a:avLst/>
              </a:prstGeom>
              <a:noFill/>
            </p:spPr>
            <p:txBody>
              <a:bodyPr wrap="none" rtlCol="0">
                <a:spAutoFit/>
              </a:bodyPr>
              <a:lstStyle/>
              <a:p>
                <a:pPr algn="ctr"/>
                <a:r>
                  <a:rPr lang="en-US" sz="1400" dirty="0"/>
                  <a:t>Event Hubs</a:t>
                </a:r>
              </a:p>
            </p:txBody>
          </p:sp>
        </p:grpSp>
        <p:cxnSp>
          <p:nvCxnSpPr>
            <p:cNvPr id="107" name="Straight Arrow Connector 106">
              <a:extLst>
                <a:ext uri="{FF2B5EF4-FFF2-40B4-BE49-F238E27FC236}">
                  <a16:creationId xmlns:a16="http://schemas.microsoft.com/office/drawing/2014/main" id="{ACD905AC-BEDD-B6C5-C5F7-D7EE268926D8}"/>
                </a:ext>
              </a:extLst>
            </p:cNvPr>
            <p:cNvCxnSpPr>
              <a:stCxn id="5" idx="2"/>
              <a:endCxn id="12" idx="0"/>
            </p:cNvCxnSpPr>
            <p:nvPr/>
          </p:nvCxnSpPr>
          <p:spPr>
            <a:xfrm>
              <a:off x="4978950" y="1256833"/>
              <a:ext cx="548708"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D23B4A-EF7B-9C27-3F30-9DF3BD84D9A2}"/>
                </a:ext>
              </a:extLst>
            </p:cNvPr>
            <p:cNvCxnSpPr>
              <a:stCxn id="9" idx="2"/>
              <a:endCxn id="12" idx="0"/>
            </p:cNvCxnSpPr>
            <p:nvPr/>
          </p:nvCxnSpPr>
          <p:spPr>
            <a:xfrm flipH="1">
              <a:off x="5527658" y="1256833"/>
              <a:ext cx="407644"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7D677F8C-44E5-D3DB-CD49-4193E02758A5}"/>
              </a:ext>
            </a:extLst>
          </p:cNvPr>
          <p:cNvGrpSpPr/>
          <p:nvPr/>
        </p:nvGrpSpPr>
        <p:grpSpPr>
          <a:xfrm>
            <a:off x="4911015" y="2200721"/>
            <a:ext cx="1233286" cy="1008858"/>
            <a:chOff x="4911015" y="2200721"/>
            <a:chExt cx="1233286" cy="1008858"/>
          </a:xfrm>
        </p:grpSpPr>
        <p:grpSp>
          <p:nvGrpSpPr>
            <p:cNvPr id="31" name="Group 30">
              <a:extLst>
                <a:ext uri="{FF2B5EF4-FFF2-40B4-BE49-F238E27FC236}">
                  <a16:creationId xmlns:a16="http://schemas.microsoft.com/office/drawing/2014/main" id="{048DBC93-CF4B-7C1A-219A-4615381E688C}"/>
                </a:ext>
              </a:extLst>
            </p:cNvPr>
            <p:cNvGrpSpPr/>
            <p:nvPr/>
          </p:nvGrpSpPr>
          <p:grpSpPr>
            <a:xfrm>
              <a:off x="4911015" y="2400354"/>
              <a:ext cx="1233286" cy="809225"/>
              <a:chOff x="5479357" y="2927552"/>
              <a:chExt cx="1233286" cy="809225"/>
            </a:xfrm>
          </p:grpSpPr>
          <p:pic>
            <p:nvPicPr>
              <p:cNvPr id="16" name="Graphic 15">
                <a:extLst>
                  <a:ext uri="{FF2B5EF4-FFF2-40B4-BE49-F238E27FC236}">
                    <a16:creationId xmlns:a16="http://schemas.microsoft.com/office/drawing/2014/main" id="{3F688252-7502-E858-D313-94A3FEE3C1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1003" y="2927552"/>
                <a:ext cx="549994" cy="549994"/>
              </a:xfrm>
              <a:prstGeom prst="rect">
                <a:avLst/>
              </a:prstGeom>
            </p:spPr>
          </p:pic>
          <p:sp>
            <p:nvSpPr>
              <p:cNvPr id="17" name="TextBox 16">
                <a:extLst>
                  <a:ext uri="{FF2B5EF4-FFF2-40B4-BE49-F238E27FC236}">
                    <a16:creationId xmlns:a16="http://schemas.microsoft.com/office/drawing/2014/main" id="{9EC4BDEB-DD30-71E9-494C-6668D58C4261}"/>
                  </a:ext>
                </a:extLst>
              </p:cNvPr>
              <p:cNvSpPr txBox="1"/>
              <p:nvPr/>
            </p:nvSpPr>
            <p:spPr>
              <a:xfrm>
                <a:off x="5479357" y="3429000"/>
                <a:ext cx="1233286" cy="307777"/>
              </a:xfrm>
              <a:prstGeom prst="rect">
                <a:avLst/>
              </a:prstGeom>
              <a:noFill/>
            </p:spPr>
            <p:txBody>
              <a:bodyPr wrap="none" rtlCol="0">
                <a:spAutoFit/>
              </a:bodyPr>
              <a:lstStyle/>
              <a:p>
                <a:pPr algn="ctr"/>
                <a:r>
                  <a:rPr lang="en-US" sz="1400" dirty="0"/>
                  <a:t>Event Monitor</a:t>
                </a:r>
              </a:p>
            </p:txBody>
          </p:sp>
          <p:pic>
            <p:nvPicPr>
              <p:cNvPr id="18" name="Graphic 17">
                <a:extLst>
                  <a:ext uri="{FF2B5EF4-FFF2-40B4-BE49-F238E27FC236}">
                    <a16:creationId xmlns:a16="http://schemas.microsoft.com/office/drawing/2014/main" id="{DEF6F2F8-6ABC-48FC-65FC-A84493E01C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7963" y="3305880"/>
                <a:ext cx="170823" cy="170823"/>
              </a:xfrm>
              <a:prstGeom prst="rect">
                <a:avLst/>
              </a:prstGeom>
            </p:spPr>
          </p:pic>
        </p:grpSp>
        <p:cxnSp>
          <p:nvCxnSpPr>
            <p:cNvPr id="111" name="Straight Arrow Connector 110">
              <a:extLst>
                <a:ext uri="{FF2B5EF4-FFF2-40B4-BE49-F238E27FC236}">
                  <a16:creationId xmlns:a16="http://schemas.microsoft.com/office/drawing/2014/main" id="{0E65DB58-1982-C69D-19D8-112AECF78A28}"/>
                </a:ext>
              </a:extLst>
            </p:cNvPr>
            <p:cNvCxnSpPr>
              <a:stCxn id="14" idx="2"/>
              <a:endCxn id="16" idx="0"/>
            </p:cNvCxnSpPr>
            <p:nvPr/>
          </p:nvCxnSpPr>
          <p:spPr>
            <a:xfrm>
              <a:off x="5527658" y="2200721"/>
              <a:ext cx="0" cy="199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17" name="Straight Arrow Connector 116">
            <a:extLst>
              <a:ext uri="{FF2B5EF4-FFF2-40B4-BE49-F238E27FC236}">
                <a16:creationId xmlns:a16="http://schemas.microsoft.com/office/drawing/2014/main" id="{F86F7859-7BFE-C556-5BB8-F244CB54DA34}"/>
              </a:ext>
            </a:extLst>
          </p:cNvPr>
          <p:cNvCxnSpPr>
            <a:stCxn id="56" idx="3"/>
            <a:endCxn id="35" idx="1"/>
          </p:cNvCxnSpPr>
          <p:nvPr/>
        </p:nvCxnSpPr>
        <p:spPr>
          <a:xfrm flipV="1">
            <a:off x="2785255" y="3613279"/>
            <a:ext cx="2467827" cy="1090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7A4350F6-DFAF-A9E7-0436-7CC9218313D7}"/>
              </a:ext>
            </a:extLst>
          </p:cNvPr>
          <p:cNvGrpSpPr/>
          <p:nvPr/>
        </p:nvGrpSpPr>
        <p:grpSpPr>
          <a:xfrm>
            <a:off x="6210299" y="364397"/>
            <a:ext cx="1416907" cy="1072304"/>
            <a:chOff x="6210299" y="364397"/>
            <a:chExt cx="1416907" cy="1072304"/>
          </a:xfrm>
        </p:grpSpPr>
        <p:grpSp>
          <p:nvGrpSpPr>
            <p:cNvPr id="29" name="Group 28">
              <a:extLst>
                <a:ext uri="{FF2B5EF4-FFF2-40B4-BE49-F238E27FC236}">
                  <a16:creationId xmlns:a16="http://schemas.microsoft.com/office/drawing/2014/main" id="{F511E078-B4DF-7E53-9013-187963D58BBD}"/>
                </a:ext>
              </a:extLst>
            </p:cNvPr>
            <p:cNvGrpSpPr/>
            <p:nvPr/>
          </p:nvGrpSpPr>
          <p:grpSpPr>
            <a:xfrm>
              <a:off x="6737219" y="364397"/>
              <a:ext cx="889987" cy="1072304"/>
              <a:chOff x="7042958" y="1212920"/>
              <a:chExt cx="889987" cy="1072304"/>
            </a:xfrm>
          </p:grpSpPr>
          <p:pic>
            <p:nvPicPr>
              <p:cNvPr id="27" name="Graphic 26">
                <a:extLst>
                  <a:ext uri="{FF2B5EF4-FFF2-40B4-BE49-F238E27FC236}">
                    <a16:creationId xmlns:a16="http://schemas.microsoft.com/office/drawing/2014/main" id="{7B1D6270-BD82-929D-E2A4-E5E847FE94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84998" y="1212920"/>
                <a:ext cx="549994" cy="607285"/>
              </a:xfrm>
              <a:prstGeom prst="rect">
                <a:avLst/>
              </a:prstGeom>
            </p:spPr>
          </p:pic>
          <p:sp>
            <p:nvSpPr>
              <p:cNvPr id="28" name="TextBox 27">
                <a:extLst>
                  <a:ext uri="{FF2B5EF4-FFF2-40B4-BE49-F238E27FC236}">
                    <a16:creationId xmlns:a16="http://schemas.microsoft.com/office/drawing/2014/main" id="{7CEC8D86-7B26-33B9-104C-64A02D33D904}"/>
                  </a:ext>
                </a:extLst>
              </p:cNvPr>
              <p:cNvSpPr txBox="1"/>
              <p:nvPr/>
            </p:nvSpPr>
            <p:spPr>
              <a:xfrm>
                <a:off x="7042958" y="1762004"/>
                <a:ext cx="889987" cy="523220"/>
              </a:xfrm>
              <a:prstGeom prst="rect">
                <a:avLst/>
              </a:prstGeom>
              <a:noFill/>
            </p:spPr>
            <p:txBody>
              <a:bodyPr wrap="none" rtlCol="0">
                <a:spAutoFit/>
              </a:bodyPr>
              <a:lstStyle/>
              <a:p>
                <a:pPr algn="ctr"/>
                <a:r>
                  <a:rPr lang="en-US" sz="1400" dirty="0"/>
                  <a:t>Leasing &amp;</a:t>
                </a:r>
              </a:p>
              <a:p>
                <a:pPr algn="ctr"/>
                <a:r>
                  <a:rPr lang="en-US" sz="1400" dirty="0"/>
                  <a:t>Billing</a:t>
                </a:r>
              </a:p>
            </p:txBody>
          </p:sp>
        </p:grpSp>
        <p:cxnSp>
          <p:nvCxnSpPr>
            <p:cNvPr id="119" name="Straight Arrow Connector 118">
              <a:extLst>
                <a:ext uri="{FF2B5EF4-FFF2-40B4-BE49-F238E27FC236}">
                  <a16:creationId xmlns:a16="http://schemas.microsoft.com/office/drawing/2014/main" id="{01DF3CB5-B7AE-FE51-E8A7-BC73C6B364EB}"/>
                </a:ext>
              </a:extLst>
            </p:cNvPr>
            <p:cNvCxnSpPr>
              <a:stCxn id="27" idx="1"/>
              <a:endCxn id="8" idx="3"/>
            </p:cNvCxnSpPr>
            <p:nvPr/>
          </p:nvCxnSpPr>
          <p:spPr>
            <a:xfrm flipH="1">
              <a:off x="6210299" y="668040"/>
              <a:ext cx="668960" cy="6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AE78F6D4-04B1-0FE6-D3A9-F101FC9E8471}"/>
              </a:ext>
            </a:extLst>
          </p:cNvPr>
          <p:cNvGrpSpPr/>
          <p:nvPr/>
        </p:nvGrpSpPr>
        <p:grpSpPr>
          <a:xfrm>
            <a:off x="9225199" y="3534947"/>
            <a:ext cx="1940410" cy="2161853"/>
            <a:chOff x="9225199" y="3534947"/>
            <a:chExt cx="1940410" cy="2161853"/>
          </a:xfrm>
        </p:grpSpPr>
        <p:grpSp>
          <p:nvGrpSpPr>
            <p:cNvPr id="67" name="Group 66">
              <a:extLst>
                <a:ext uri="{FF2B5EF4-FFF2-40B4-BE49-F238E27FC236}">
                  <a16:creationId xmlns:a16="http://schemas.microsoft.com/office/drawing/2014/main" id="{DDE89DF6-DFF6-4D09-FEEA-F182FCB4E212}"/>
                </a:ext>
              </a:extLst>
            </p:cNvPr>
            <p:cNvGrpSpPr/>
            <p:nvPr/>
          </p:nvGrpSpPr>
          <p:grpSpPr>
            <a:xfrm>
              <a:off x="10118719" y="4960792"/>
              <a:ext cx="1013419" cy="736008"/>
              <a:chOff x="6812476" y="4273607"/>
              <a:chExt cx="1013419" cy="736008"/>
            </a:xfrm>
          </p:grpSpPr>
          <p:pic>
            <p:nvPicPr>
              <p:cNvPr id="65" name="Picture 64">
                <a:extLst>
                  <a:ext uri="{FF2B5EF4-FFF2-40B4-BE49-F238E27FC236}">
                    <a16:creationId xmlns:a16="http://schemas.microsoft.com/office/drawing/2014/main" id="{C3610468-B4E3-C902-A2D3-5BD920BD494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2352" y="4273607"/>
                <a:ext cx="533668" cy="498229"/>
              </a:xfrm>
              <a:prstGeom prst="rect">
                <a:avLst/>
              </a:prstGeom>
            </p:spPr>
          </p:pic>
          <p:sp>
            <p:nvSpPr>
              <p:cNvPr id="66" name="TextBox 65">
                <a:extLst>
                  <a:ext uri="{FF2B5EF4-FFF2-40B4-BE49-F238E27FC236}">
                    <a16:creationId xmlns:a16="http://schemas.microsoft.com/office/drawing/2014/main" id="{939DF804-0E19-8702-FA28-1A09E7827B92}"/>
                  </a:ext>
                </a:extLst>
              </p:cNvPr>
              <p:cNvSpPr txBox="1"/>
              <p:nvPr/>
            </p:nvSpPr>
            <p:spPr>
              <a:xfrm>
                <a:off x="6812476" y="4701838"/>
                <a:ext cx="1013419" cy="307777"/>
              </a:xfrm>
              <a:prstGeom prst="rect">
                <a:avLst/>
              </a:prstGeom>
              <a:noFill/>
            </p:spPr>
            <p:txBody>
              <a:bodyPr wrap="none" rtlCol="0">
                <a:spAutoFit/>
              </a:bodyPr>
              <a:lstStyle/>
              <a:p>
                <a:pPr algn="ctr"/>
                <a:r>
                  <a:rPr lang="en-US" sz="1400" dirty="0"/>
                  <a:t>Google Ads</a:t>
                </a:r>
              </a:p>
            </p:txBody>
          </p:sp>
        </p:grpSp>
        <p:grpSp>
          <p:nvGrpSpPr>
            <p:cNvPr id="71" name="Group 70">
              <a:extLst>
                <a:ext uri="{FF2B5EF4-FFF2-40B4-BE49-F238E27FC236}">
                  <a16:creationId xmlns:a16="http://schemas.microsoft.com/office/drawing/2014/main" id="{72C29727-38A9-28DD-9F7C-70AA84A0A609}"/>
                </a:ext>
              </a:extLst>
            </p:cNvPr>
            <p:cNvGrpSpPr/>
            <p:nvPr/>
          </p:nvGrpSpPr>
          <p:grpSpPr>
            <a:xfrm>
              <a:off x="10182872" y="4152564"/>
              <a:ext cx="885115" cy="793835"/>
              <a:chOff x="9585806" y="4313095"/>
              <a:chExt cx="885115" cy="793835"/>
            </a:xfrm>
          </p:grpSpPr>
          <p:pic>
            <p:nvPicPr>
              <p:cNvPr id="69" name="Picture 68">
                <a:extLst>
                  <a:ext uri="{FF2B5EF4-FFF2-40B4-BE49-F238E27FC236}">
                    <a16:creationId xmlns:a16="http://schemas.microsoft.com/office/drawing/2014/main" id="{22352959-B611-AD38-67F1-6587AF231FB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61530" y="4313095"/>
                <a:ext cx="533668" cy="533442"/>
              </a:xfrm>
              <a:prstGeom prst="rect">
                <a:avLst/>
              </a:prstGeom>
            </p:spPr>
          </p:pic>
          <p:sp>
            <p:nvSpPr>
              <p:cNvPr id="70" name="TextBox 69">
                <a:extLst>
                  <a:ext uri="{FF2B5EF4-FFF2-40B4-BE49-F238E27FC236}">
                    <a16:creationId xmlns:a16="http://schemas.microsoft.com/office/drawing/2014/main" id="{7A517B9E-E535-2E3F-2B57-54027519CFD1}"/>
                  </a:ext>
                </a:extLst>
              </p:cNvPr>
              <p:cNvSpPr txBox="1"/>
              <p:nvPr/>
            </p:nvSpPr>
            <p:spPr>
              <a:xfrm>
                <a:off x="9585806" y="4799153"/>
                <a:ext cx="885115" cy="307777"/>
              </a:xfrm>
              <a:prstGeom prst="rect">
                <a:avLst/>
              </a:prstGeom>
              <a:noFill/>
            </p:spPr>
            <p:txBody>
              <a:bodyPr wrap="none" rtlCol="0">
                <a:spAutoFit/>
              </a:bodyPr>
              <a:lstStyle/>
              <a:p>
                <a:pPr algn="ctr"/>
                <a:r>
                  <a:rPr lang="en-US" sz="1400" dirty="0"/>
                  <a:t>Chat Bots</a:t>
                </a:r>
              </a:p>
            </p:txBody>
          </p:sp>
        </p:grpSp>
        <p:sp>
          <p:nvSpPr>
            <p:cNvPr id="74" name="Rectangle: Rounded Corners 73">
              <a:extLst>
                <a:ext uri="{FF2B5EF4-FFF2-40B4-BE49-F238E27FC236}">
                  <a16:creationId xmlns:a16="http://schemas.microsoft.com/office/drawing/2014/main" id="{CA14C76A-187C-9F8B-A3EF-BD3FF28F1349}"/>
                </a:ext>
              </a:extLst>
            </p:cNvPr>
            <p:cNvSpPr/>
            <p:nvPr/>
          </p:nvSpPr>
          <p:spPr>
            <a:xfrm>
              <a:off x="10085252" y="3534947"/>
              <a:ext cx="1080357" cy="523220"/>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Marketing Websites</a:t>
              </a:r>
            </a:p>
          </p:txBody>
        </p:sp>
        <p:cxnSp>
          <p:nvCxnSpPr>
            <p:cNvPr id="121" name="Straight Arrow Connector 120">
              <a:extLst>
                <a:ext uri="{FF2B5EF4-FFF2-40B4-BE49-F238E27FC236}">
                  <a16:creationId xmlns:a16="http://schemas.microsoft.com/office/drawing/2014/main" id="{967BAD39-2706-4D1E-FC48-A8EDDF7269BA}"/>
                </a:ext>
              </a:extLst>
            </p:cNvPr>
            <p:cNvCxnSpPr>
              <a:cxnSpLocks/>
              <a:stCxn id="74" idx="1"/>
              <a:endCxn id="84" idx="3"/>
            </p:cNvCxnSpPr>
            <p:nvPr/>
          </p:nvCxnSpPr>
          <p:spPr>
            <a:xfrm flipH="1">
              <a:off x="9225199" y="3796557"/>
              <a:ext cx="860053" cy="879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1644EA1-ADB0-8EBE-374B-F28C9403F1C9}"/>
                </a:ext>
              </a:extLst>
            </p:cNvPr>
            <p:cNvCxnSpPr>
              <a:endCxn id="84" idx="3"/>
            </p:cNvCxnSpPr>
            <p:nvPr/>
          </p:nvCxnSpPr>
          <p:spPr>
            <a:xfrm flipH="1">
              <a:off x="9225199" y="4419285"/>
              <a:ext cx="1031164" cy="2565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6FC102B-A8E6-C899-FE7C-4A7E5EC1EED2}"/>
                </a:ext>
              </a:extLst>
            </p:cNvPr>
            <p:cNvCxnSpPr>
              <a:cxnSpLocks/>
              <a:stCxn id="65" idx="1"/>
              <a:endCxn id="84" idx="3"/>
            </p:cNvCxnSpPr>
            <p:nvPr/>
          </p:nvCxnSpPr>
          <p:spPr>
            <a:xfrm flipH="1" flipV="1">
              <a:off x="9225199" y="4675819"/>
              <a:ext cx="1133396" cy="534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79E10395-B4E5-457E-29AF-2073D551A9D7}"/>
              </a:ext>
            </a:extLst>
          </p:cNvPr>
          <p:cNvGrpSpPr/>
          <p:nvPr/>
        </p:nvGrpSpPr>
        <p:grpSpPr>
          <a:xfrm>
            <a:off x="7308244" y="4184971"/>
            <a:ext cx="1372000" cy="906181"/>
            <a:chOff x="7308244" y="4184971"/>
            <a:chExt cx="1372000" cy="906181"/>
          </a:xfrm>
        </p:grpSpPr>
        <p:cxnSp>
          <p:nvCxnSpPr>
            <p:cNvPr id="127" name="Straight Arrow Connector 126">
              <a:extLst>
                <a:ext uri="{FF2B5EF4-FFF2-40B4-BE49-F238E27FC236}">
                  <a16:creationId xmlns:a16="http://schemas.microsoft.com/office/drawing/2014/main" id="{AD7738FF-A3F0-181C-92F0-6297C0651420}"/>
                </a:ext>
              </a:extLst>
            </p:cNvPr>
            <p:cNvCxnSpPr>
              <a:stCxn id="84" idx="1"/>
              <a:endCxn id="80" idx="3"/>
            </p:cNvCxnSpPr>
            <p:nvPr/>
          </p:nvCxnSpPr>
          <p:spPr>
            <a:xfrm flipH="1">
              <a:off x="7308244" y="4675819"/>
              <a:ext cx="1372000" cy="415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188E94C-4265-853A-0183-B6D2989CB2E4}"/>
                </a:ext>
              </a:extLst>
            </p:cNvPr>
            <p:cNvCxnSpPr>
              <a:stCxn id="84" idx="1"/>
              <a:endCxn id="76" idx="3"/>
            </p:cNvCxnSpPr>
            <p:nvPr/>
          </p:nvCxnSpPr>
          <p:spPr>
            <a:xfrm flipH="1" flipV="1">
              <a:off x="7308244" y="4184971"/>
              <a:ext cx="1372000" cy="4908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607245F1-7EEC-2EE3-498C-10E3C9EFB4E4}"/>
              </a:ext>
            </a:extLst>
          </p:cNvPr>
          <p:cNvGrpSpPr/>
          <p:nvPr/>
        </p:nvGrpSpPr>
        <p:grpSpPr>
          <a:xfrm>
            <a:off x="6434816" y="3022376"/>
            <a:ext cx="2245428" cy="1653443"/>
            <a:chOff x="6434816" y="3022376"/>
            <a:chExt cx="2245428" cy="1653443"/>
          </a:xfrm>
        </p:grpSpPr>
        <p:grpSp>
          <p:nvGrpSpPr>
            <p:cNvPr id="32" name="Group 31">
              <a:extLst>
                <a:ext uri="{FF2B5EF4-FFF2-40B4-BE49-F238E27FC236}">
                  <a16:creationId xmlns:a16="http://schemas.microsoft.com/office/drawing/2014/main" id="{66FAF917-20F4-6E4B-4BD9-C9E91EB8C029}"/>
                </a:ext>
              </a:extLst>
            </p:cNvPr>
            <p:cNvGrpSpPr/>
            <p:nvPr/>
          </p:nvGrpSpPr>
          <p:grpSpPr>
            <a:xfrm>
              <a:off x="6434816" y="3022376"/>
              <a:ext cx="1187506" cy="809225"/>
              <a:chOff x="6735535" y="2927552"/>
              <a:chExt cx="1187506" cy="809225"/>
            </a:xfrm>
          </p:grpSpPr>
          <p:pic>
            <p:nvPicPr>
              <p:cNvPr id="24" name="Graphic 23">
                <a:extLst>
                  <a:ext uri="{FF2B5EF4-FFF2-40B4-BE49-F238E27FC236}">
                    <a16:creationId xmlns:a16="http://schemas.microsoft.com/office/drawing/2014/main" id="{AAB51408-4CC3-B6F3-9E36-F0FB83ADE5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5" name="TextBox 24">
                <a:extLst>
                  <a:ext uri="{FF2B5EF4-FFF2-40B4-BE49-F238E27FC236}">
                    <a16:creationId xmlns:a16="http://schemas.microsoft.com/office/drawing/2014/main" id="{B2A354DB-0CB0-0C84-6227-E54969D3B15C}"/>
                  </a:ext>
                </a:extLst>
              </p:cNvPr>
              <p:cNvSpPr txBox="1"/>
              <p:nvPr/>
            </p:nvSpPr>
            <p:spPr>
              <a:xfrm>
                <a:off x="6735535" y="3429000"/>
                <a:ext cx="1187506" cy="307777"/>
              </a:xfrm>
              <a:prstGeom prst="rect">
                <a:avLst/>
              </a:prstGeom>
              <a:noFill/>
            </p:spPr>
            <p:txBody>
              <a:bodyPr wrap="none" rtlCol="0">
                <a:spAutoFit/>
              </a:bodyPr>
              <a:lstStyle/>
              <a:p>
                <a:pPr algn="ctr"/>
                <a:r>
                  <a:rPr lang="en-US" sz="1400" dirty="0"/>
                  <a:t>Image Resizer</a:t>
                </a:r>
              </a:p>
            </p:txBody>
          </p:sp>
          <p:pic>
            <p:nvPicPr>
              <p:cNvPr id="26" name="Picture 25">
                <a:extLst>
                  <a:ext uri="{FF2B5EF4-FFF2-40B4-BE49-F238E27FC236}">
                    <a16:creationId xmlns:a16="http://schemas.microsoft.com/office/drawing/2014/main" id="{8D36B5B2-DCFB-E2B5-2832-61CFAEDD1F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31" name="Straight Arrow Connector 130">
              <a:extLst>
                <a:ext uri="{FF2B5EF4-FFF2-40B4-BE49-F238E27FC236}">
                  <a16:creationId xmlns:a16="http://schemas.microsoft.com/office/drawing/2014/main" id="{A1A493CE-AB36-0E09-E8C6-D1598C5DEED0}"/>
                </a:ext>
              </a:extLst>
            </p:cNvPr>
            <p:cNvCxnSpPr>
              <a:stCxn id="84" idx="1"/>
              <a:endCxn id="24" idx="3"/>
            </p:cNvCxnSpPr>
            <p:nvPr/>
          </p:nvCxnSpPr>
          <p:spPr>
            <a:xfrm flipH="1" flipV="1">
              <a:off x="7303564" y="3297373"/>
              <a:ext cx="1376680" cy="13784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DFC19EE5-8D6A-00D2-3B32-955983E1D077}"/>
              </a:ext>
            </a:extLst>
          </p:cNvPr>
          <p:cNvGrpSpPr/>
          <p:nvPr/>
        </p:nvGrpSpPr>
        <p:grpSpPr>
          <a:xfrm>
            <a:off x="8952722" y="2525744"/>
            <a:ext cx="2305701" cy="1877597"/>
            <a:chOff x="8952722" y="2525744"/>
            <a:chExt cx="2305701" cy="1877597"/>
          </a:xfrm>
        </p:grpSpPr>
        <p:sp>
          <p:nvSpPr>
            <p:cNvPr id="34" name="Rectangle: Rounded Corners 33">
              <a:extLst>
                <a:ext uri="{FF2B5EF4-FFF2-40B4-BE49-F238E27FC236}">
                  <a16:creationId xmlns:a16="http://schemas.microsoft.com/office/drawing/2014/main" id="{F80AA09C-2CB1-A340-A150-297A2FD7D796}"/>
                </a:ext>
              </a:extLst>
            </p:cNvPr>
            <p:cNvSpPr/>
            <p:nvPr/>
          </p:nvSpPr>
          <p:spPr>
            <a:xfrm>
              <a:off x="9992433" y="2525744"/>
              <a:ext cx="1265990" cy="549994"/>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 Applications</a:t>
              </a:r>
            </a:p>
          </p:txBody>
        </p:sp>
        <p:cxnSp>
          <p:nvCxnSpPr>
            <p:cNvPr id="135" name="Straight Arrow Connector 134">
              <a:extLst>
                <a:ext uri="{FF2B5EF4-FFF2-40B4-BE49-F238E27FC236}">
                  <a16:creationId xmlns:a16="http://schemas.microsoft.com/office/drawing/2014/main" id="{C758E826-AAE3-CE6D-9310-9B36D84A71B3}"/>
                </a:ext>
              </a:extLst>
            </p:cNvPr>
            <p:cNvCxnSpPr>
              <a:stCxn id="34" idx="1"/>
              <a:endCxn id="84" idx="0"/>
            </p:cNvCxnSpPr>
            <p:nvPr/>
          </p:nvCxnSpPr>
          <p:spPr>
            <a:xfrm flipH="1">
              <a:off x="8952722" y="2800741"/>
              <a:ext cx="1039711" cy="1602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B46280A-2EC5-844A-215C-6CE3A0A07C41}"/>
              </a:ext>
            </a:extLst>
          </p:cNvPr>
          <p:cNvGrpSpPr/>
          <p:nvPr/>
        </p:nvGrpSpPr>
        <p:grpSpPr>
          <a:xfrm>
            <a:off x="5050571" y="4184971"/>
            <a:ext cx="1707679" cy="1195050"/>
            <a:chOff x="5050571" y="4184971"/>
            <a:chExt cx="1707679" cy="1195050"/>
          </a:xfrm>
        </p:grpSpPr>
        <p:grpSp>
          <p:nvGrpSpPr>
            <p:cNvPr id="63" name="Group 62">
              <a:extLst>
                <a:ext uri="{FF2B5EF4-FFF2-40B4-BE49-F238E27FC236}">
                  <a16:creationId xmlns:a16="http://schemas.microsoft.com/office/drawing/2014/main" id="{686997DA-96C6-B373-AC4F-B777143A312A}"/>
                </a:ext>
              </a:extLst>
            </p:cNvPr>
            <p:cNvGrpSpPr/>
            <p:nvPr/>
          </p:nvGrpSpPr>
          <p:grpSpPr>
            <a:xfrm>
              <a:off x="5050571" y="4431226"/>
              <a:ext cx="954172" cy="948795"/>
              <a:chOff x="5618913" y="4376259"/>
              <a:chExt cx="954172" cy="948795"/>
            </a:xfrm>
          </p:grpSpPr>
          <p:pic>
            <p:nvPicPr>
              <p:cNvPr id="61" name="Graphic 60">
                <a:extLst>
                  <a:ext uri="{FF2B5EF4-FFF2-40B4-BE49-F238E27FC236}">
                    <a16:creationId xmlns:a16="http://schemas.microsoft.com/office/drawing/2014/main" id="{1D08F89B-8B7A-DDE3-07E4-F83AE96FBFE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43374" y="4376259"/>
                <a:ext cx="533668" cy="533668"/>
              </a:xfrm>
              <a:prstGeom prst="rect">
                <a:avLst/>
              </a:prstGeom>
            </p:spPr>
          </p:pic>
          <p:sp>
            <p:nvSpPr>
              <p:cNvPr id="62" name="TextBox 61">
                <a:extLst>
                  <a:ext uri="{FF2B5EF4-FFF2-40B4-BE49-F238E27FC236}">
                    <a16:creationId xmlns:a16="http://schemas.microsoft.com/office/drawing/2014/main" id="{58D78E13-47C2-9240-4DE4-9AD16436D917}"/>
                  </a:ext>
                </a:extLst>
              </p:cNvPr>
              <p:cNvSpPr txBox="1"/>
              <p:nvPr/>
            </p:nvSpPr>
            <p:spPr>
              <a:xfrm>
                <a:off x="5618913" y="4801834"/>
                <a:ext cx="954172" cy="523220"/>
              </a:xfrm>
              <a:prstGeom prst="rect">
                <a:avLst/>
              </a:prstGeom>
              <a:noFill/>
            </p:spPr>
            <p:txBody>
              <a:bodyPr wrap="none" rtlCol="0">
                <a:spAutoFit/>
              </a:bodyPr>
              <a:lstStyle/>
              <a:p>
                <a:pPr algn="ctr"/>
                <a:r>
                  <a:rPr lang="en-US" sz="1400" dirty="0"/>
                  <a:t>Cached</a:t>
                </a:r>
              </a:p>
              <a:p>
                <a:pPr algn="ctr"/>
                <a:r>
                  <a:rPr lang="en-US" sz="1400" dirty="0"/>
                  <a:t>Responses</a:t>
                </a:r>
              </a:p>
            </p:txBody>
          </p:sp>
        </p:grpSp>
        <p:cxnSp>
          <p:nvCxnSpPr>
            <p:cNvPr id="137" name="Straight Arrow Connector 136">
              <a:extLst>
                <a:ext uri="{FF2B5EF4-FFF2-40B4-BE49-F238E27FC236}">
                  <a16:creationId xmlns:a16="http://schemas.microsoft.com/office/drawing/2014/main" id="{098DE718-5A7C-19B7-A8B6-61B0760BB7BC}"/>
                </a:ext>
              </a:extLst>
            </p:cNvPr>
            <p:cNvCxnSpPr>
              <a:cxnSpLocks/>
              <a:stCxn id="76" idx="1"/>
              <a:endCxn id="61" idx="3"/>
            </p:cNvCxnSpPr>
            <p:nvPr/>
          </p:nvCxnSpPr>
          <p:spPr>
            <a:xfrm flipH="1">
              <a:off x="5808700" y="4184971"/>
              <a:ext cx="949550" cy="513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6DB25035-ABC4-E3D5-E710-E5FAE0AA96E9}"/>
              </a:ext>
            </a:extLst>
          </p:cNvPr>
          <p:cNvGrpSpPr/>
          <p:nvPr/>
        </p:nvGrpSpPr>
        <p:grpSpPr>
          <a:xfrm>
            <a:off x="5808700" y="4698060"/>
            <a:ext cx="1832888" cy="1142763"/>
            <a:chOff x="5808700" y="4698060"/>
            <a:chExt cx="1832888" cy="1142763"/>
          </a:xfrm>
        </p:grpSpPr>
        <p:grpSp>
          <p:nvGrpSpPr>
            <p:cNvPr id="79" name="Group 78">
              <a:extLst>
                <a:ext uri="{FF2B5EF4-FFF2-40B4-BE49-F238E27FC236}">
                  <a16:creationId xmlns:a16="http://schemas.microsoft.com/office/drawing/2014/main" id="{229DA727-568B-996B-C373-64516A918675}"/>
                </a:ext>
              </a:extLst>
            </p:cNvPr>
            <p:cNvGrpSpPr/>
            <p:nvPr/>
          </p:nvGrpSpPr>
          <p:grpSpPr>
            <a:xfrm>
              <a:off x="6424909" y="4816155"/>
              <a:ext cx="1216679" cy="1024668"/>
              <a:chOff x="6720948" y="2927552"/>
              <a:chExt cx="1216679" cy="1024668"/>
            </a:xfrm>
          </p:grpSpPr>
          <p:pic>
            <p:nvPicPr>
              <p:cNvPr id="80" name="Graphic 79">
                <a:extLst>
                  <a:ext uri="{FF2B5EF4-FFF2-40B4-BE49-F238E27FC236}">
                    <a16:creationId xmlns:a16="http://schemas.microsoft.com/office/drawing/2014/main" id="{8BEC8C54-1CBA-593F-5D81-96BA7D0704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1" name="TextBox 80">
                <a:extLst>
                  <a:ext uri="{FF2B5EF4-FFF2-40B4-BE49-F238E27FC236}">
                    <a16:creationId xmlns:a16="http://schemas.microsoft.com/office/drawing/2014/main" id="{16FEF764-1C05-140F-16AD-245A6447AF64}"/>
                  </a:ext>
                </a:extLst>
              </p:cNvPr>
              <p:cNvSpPr txBox="1"/>
              <p:nvPr/>
            </p:nvSpPr>
            <p:spPr>
              <a:xfrm>
                <a:off x="6720948" y="3429000"/>
                <a:ext cx="1216679" cy="523220"/>
              </a:xfrm>
              <a:prstGeom prst="rect">
                <a:avLst/>
              </a:prstGeom>
              <a:noFill/>
            </p:spPr>
            <p:txBody>
              <a:bodyPr wrap="none" rtlCol="0">
                <a:spAutoFit/>
              </a:bodyPr>
              <a:lstStyle/>
              <a:p>
                <a:pPr algn="ctr"/>
                <a:r>
                  <a:rPr lang="en-US" sz="1400" dirty="0"/>
                  <a:t>Custom</a:t>
                </a:r>
              </a:p>
              <a:p>
                <a:pPr algn="ctr"/>
                <a:r>
                  <a:rPr lang="en-US" sz="1400" dirty="0"/>
                  <a:t>Marketing API</a:t>
                </a:r>
              </a:p>
            </p:txBody>
          </p:sp>
          <p:pic>
            <p:nvPicPr>
              <p:cNvPr id="82" name="Picture 81">
                <a:extLst>
                  <a:ext uri="{FF2B5EF4-FFF2-40B4-BE49-F238E27FC236}">
                    <a16:creationId xmlns:a16="http://schemas.microsoft.com/office/drawing/2014/main" id="{636AC76E-8B1A-F626-470A-44613FD067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39" name="Straight Arrow Connector 138">
              <a:extLst>
                <a:ext uri="{FF2B5EF4-FFF2-40B4-BE49-F238E27FC236}">
                  <a16:creationId xmlns:a16="http://schemas.microsoft.com/office/drawing/2014/main" id="{FFF7B3D7-0CD9-7038-4B87-41004BB41E0E}"/>
                </a:ext>
              </a:extLst>
            </p:cNvPr>
            <p:cNvCxnSpPr>
              <a:stCxn id="80" idx="1"/>
              <a:endCxn id="61" idx="3"/>
            </p:cNvCxnSpPr>
            <p:nvPr/>
          </p:nvCxnSpPr>
          <p:spPr>
            <a:xfrm flipH="1" flipV="1">
              <a:off x="5808700" y="4698060"/>
              <a:ext cx="949550" cy="3930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2AD6BAE-1E24-3E26-DF52-C9C0A91D00B6}"/>
              </a:ext>
            </a:extLst>
          </p:cNvPr>
          <p:cNvGrpSpPr/>
          <p:nvPr/>
        </p:nvGrpSpPr>
        <p:grpSpPr>
          <a:xfrm>
            <a:off x="6435324" y="2139460"/>
            <a:ext cx="2244920" cy="2536359"/>
            <a:chOff x="6435324" y="2139460"/>
            <a:chExt cx="2244920" cy="2536359"/>
          </a:xfrm>
        </p:grpSpPr>
        <p:grpSp>
          <p:nvGrpSpPr>
            <p:cNvPr id="86" name="Group 85">
              <a:extLst>
                <a:ext uri="{FF2B5EF4-FFF2-40B4-BE49-F238E27FC236}">
                  <a16:creationId xmlns:a16="http://schemas.microsoft.com/office/drawing/2014/main" id="{129ECC77-77E3-A4CF-9FB7-F4BC81E2EE02}"/>
                </a:ext>
              </a:extLst>
            </p:cNvPr>
            <p:cNvGrpSpPr/>
            <p:nvPr/>
          </p:nvGrpSpPr>
          <p:grpSpPr>
            <a:xfrm>
              <a:off x="6435324" y="2139460"/>
              <a:ext cx="1207318" cy="809225"/>
              <a:chOff x="6725631" y="2927552"/>
              <a:chExt cx="1207318" cy="809225"/>
            </a:xfrm>
          </p:grpSpPr>
          <p:pic>
            <p:nvPicPr>
              <p:cNvPr id="87" name="Graphic 86">
                <a:extLst>
                  <a:ext uri="{FF2B5EF4-FFF2-40B4-BE49-F238E27FC236}">
                    <a16:creationId xmlns:a16="http://schemas.microsoft.com/office/drawing/2014/main" id="{23372032-7B2E-3B16-D3F8-69056F2A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8" name="TextBox 87">
                <a:extLst>
                  <a:ext uri="{FF2B5EF4-FFF2-40B4-BE49-F238E27FC236}">
                    <a16:creationId xmlns:a16="http://schemas.microsoft.com/office/drawing/2014/main" id="{C0BB8BA3-7D0B-A0CD-976B-E9EC12F5F6A3}"/>
                  </a:ext>
                </a:extLst>
              </p:cNvPr>
              <p:cNvSpPr txBox="1"/>
              <p:nvPr/>
            </p:nvSpPr>
            <p:spPr>
              <a:xfrm>
                <a:off x="6725631" y="3429000"/>
                <a:ext cx="1207318" cy="307777"/>
              </a:xfrm>
              <a:prstGeom prst="rect">
                <a:avLst/>
              </a:prstGeom>
              <a:noFill/>
            </p:spPr>
            <p:txBody>
              <a:bodyPr wrap="none" rtlCol="0">
                <a:spAutoFit/>
              </a:bodyPr>
              <a:lstStyle/>
              <a:p>
                <a:pPr algn="ctr"/>
                <a:r>
                  <a:rPr lang="en-US" sz="1400" dirty="0"/>
                  <a:t>Serverless API</a:t>
                </a:r>
              </a:p>
            </p:txBody>
          </p:sp>
          <p:pic>
            <p:nvPicPr>
              <p:cNvPr id="89" name="Picture 88">
                <a:extLst>
                  <a:ext uri="{FF2B5EF4-FFF2-40B4-BE49-F238E27FC236}">
                    <a16:creationId xmlns:a16="http://schemas.microsoft.com/office/drawing/2014/main" id="{E5F46947-9559-B30F-9305-A6E1CFDB7E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41" name="Straight Arrow Connector 140">
              <a:extLst>
                <a:ext uri="{FF2B5EF4-FFF2-40B4-BE49-F238E27FC236}">
                  <a16:creationId xmlns:a16="http://schemas.microsoft.com/office/drawing/2014/main" id="{0427FA00-F5FE-F135-DE11-6CD73D483F32}"/>
                </a:ext>
              </a:extLst>
            </p:cNvPr>
            <p:cNvCxnSpPr>
              <a:stCxn id="84" idx="1"/>
              <a:endCxn id="88" idx="3"/>
            </p:cNvCxnSpPr>
            <p:nvPr/>
          </p:nvCxnSpPr>
          <p:spPr>
            <a:xfrm flipH="1" flipV="1">
              <a:off x="7642642" y="2794797"/>
              <a:ext cx="1037602" cy="18810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B2AA46E-7D88-7389-27B9-D0768B461608}"/>
              </a:ext>
            </a:extLst>
          </p:cNvPr>
          <p:cNvGrpSpPr/>
          <p:nvPr/>
        </p:nvGrpSpPr>
        <p:grpSpPr>
          <a:xfrm>
            <a:off x="1681606" y="3055691"/>
            <a:ext cx="3229409" cy="1185701"/>
            <a:chOff x="1681606" y="3055691"/>
            <a:chExt cx="3229409" cy="1185701"/>
          </a:xfrm>
        </p:grpSpPr>
        <p:cxnSp>
          <p:nvCxnSpPr>
            <p:cNvPr id="143" name="Straight Arrow Connector 142">
              <a:extLst>
                <a:ext uri="{FF2B5EF4-FFF2-40B4-BE49-F238E27FC236}">
                  <a16:creationId xmlns:a16="http://schemas.microsoft.com/office/drawing/2014/main" id="{2F9AB08F-6672-F089-E40C-FC96603DE0A4}"/>
                </a:ext>
              </a:extLst>
            </p:cNvPr>
            <p:cNvCxnSpPr>
              <a:stCxn id="17" idx="1"/>
              <a:endCxn id="48" idx="3"/>
            </p:cNvCxnSpPr>
            <p:nvPr/>
          </p:nvCxnSpPr>
          <p:spPr>
            <a:xfrm flipH="1">
              <a:off x="2285231" y="3055691"/>
              <a:ext cx="2625784"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708ECB31-4A54-0E43-7F61-3C116E2C89D8}"/>
                </a:ext>
              </a:extLst>
            </p:cNvPr>
            <p:cNvGrpSpPr/>
            <p:nvPr/>
          </p:nvGrpSpPr>
          <p:grpSpPr>
            <a:xfrm>
              <a:off x="1681606" y="3275351"/>
              <a:ext cx="673582" cy="750598"/>
              <a:chOff x="2238829" y="4221115"/>
              <a:chExt cx="673582" cy="750598"/>
            </a:xfrm>
          </p:grpSpPr>
          <p:pic>
            <p:nvPicPr>
              <p:cNvPr id="48" name="Graphic 47">
                <a:extLst>
                  <a:ext uri="{FF2B5EF4-FFF2-40B4-BE49-F238E27FC236}">
                    <a16:creationId xmlns:a16="http://schemas.microsoft.com/office/drawing/2014/main" id="{A74F6DF2-897A-14CE-E987-4EAADC2062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8786" y="4221115"/>
                <a:ext cx="533668" cy="533668"/>
              </a:xfrm>
              <a:prstGeom prst="rect">
                <a:avLst/>
              </a:prstGeom>
            </p:spPr>
          </p:pic>
          <p:sp>
            <p:nvSpPr>
              <p:cNvPr id="49" name="TextBox 48">
                <a:extLst>
                  <a:ext uri="{FF2B5EF4-FFF2-40B4-BE49-F238E27FC236}">
                    <a16:creationId xmlns:a16="http://schemas.microsoft.com/office/drawing/2014/main" id="{9E44DF8F-BDCD-2EBF-A533-3DDF3B5D5098}"/>
                  </a:ext>
                </a:extLst>
              </p:cNvPr>
              <p:cNvSpPr txBox="1"/>
              <p:nvPr/>
            </p:nvSpPr>
            <p:spPr>
              <a:xfrm>
                <a:off x="2238829" y="4663936"/>
                <a:ext cx="673582" cy="307777"/>
              </a:xfrm>
              <a:prstGeom prst="rect">
                <a:avLst/>
              </a:prstGeom>
              <a:noFill/>
            </p:spPr>
            <p:txBody>
              <a:bodyPr wrap="none" rtlCol="0">
                <a:spAutoFit/>
              </a:bodyPr>
              <a:lstStyle/>
              <a:p>
                <a:pPr algn="ctr"/>
                <a:r>
                  <a:rPr lang="en-US" sz="1400" dirty="0"/>
                  <a:t>Queue</a:t>
                </a:r>
              </a:p>
            </p:txBody>
          </p:sp>
        </p:grpSp>
        <p:grpSp>
          <p:nvGrpSpPr>
            <p:cNvPr id="52" name="Group 51">
              <a:extLst>
                <a:ext uri="{FF2B5EF4-FFF2-40B4-BE49-F238E27FC236}">
                  <a16:creationId xmlns:a16="http://schemas.microsoft.com/office/drawing/2014/main" id="{2E3335CE-00AA-9BE2-C8BB-AF660702FB0A}"/>
                </a:ext>
              </a:extLst>
            </p:cNvPr>
            <p:cNvGrpSpPr/>
            <p:nvPr/>
          </p:nvGrpSpPr>
          <p:grpSpPr>
            <a:xfrm>
              <a:off x="2431134" y="3275351"/>
              <a:ext cx="892680" cy="966041"/>
              <a:chOff x="3195865" y="4364435"/>
              <a:chExt cx="892680" cy="966041"/>
            </a:xfrm>
          </p:grpSpPr>
          <p:pic>
            <p:nvPicPr>
              <p:cNvPr id="50" name="Graphic 49">
                <a:extLst>
                  <a:ext uri="{FF2B5EF4-FFF2-40B4-BE49-F238E27FC236}">
                    <a16:creationId xmlns:a16="http://schemas.microsoft.com/office/drawing/2014/main" id="{5400FC6E-D659-D7C5-5A22-99487BC28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370" y="4364435"/>
                <a:ext cx="533668" cy="533668"/>
              </a:xfrm>
              <a:prstGeom prst="rect">
                <a:avLst/>
              </a:prstGeom>
            </p:spPr>
          </p:pic>
          <p:sp>
            <p:nvSpPr>
              <p:cNvPr id="51" name="TextBox 50">
                <a:extLst>
                  <a:ext uri="{FF2B5EF4-FFF2-40B4-BE49-F238E27FC236}">
                    <a16:creationId xmlns:a16="http://schemas.microsoft.com/office/drawing/2014/main" id="{8ED73CCF-ED61-F32F-099D-0A9371DAC1D7}"/>
                  </a:ext>
                </a:extLst>
              </p:cNvPr>
              <p:cNvSpPr txBox="1"/>
              <p:nvPr/>
            </p:nvSpPr>
            <p:spPr>
              <a:xfrm>
                <a:off x="3195865" y="4807256"/>
                <a:ext cx="892680" cy="523220"/>
              </a:xfrm>
              <a:prstGeom prst="rect">
                <a:avLst/>
              </a:prstGeom>
              <a:noFill/>
            </p:spPr>
            <p:txBody>
              <a:bodyPr wrap="none" rtlCol="0">
                <a:spAutoFit/>
              </a:bodyPr>
              <a:lstStyle/>
              <a:p>
                <a:pPr algn="ctr"/>
                <a:r>
                  <a:rPr lang="en-US" sz="1400" dirty="0"/>
                  <a:t>Customer</a:t>
                </a:r>
              </a:p>
              <a:p>
                <a:pPr algn="ctr"/>
                <a:r>
                  <a:rPr lang="en-US" sz="1400" dirty="0"/>
                  <a:t>Queue</a:t>
                </a:r>
              </a:p>
            </p:txBody>
          </p:sp>
        </p:grpSp>
        <p:cxnSp>
          <p:nvCxnSpPr>
            <p:cNvPr id="145" name="Straight Arrow Connector 144">
              <a:extLst>
                <a:ext uri="{FF2B5EF4-FFF2-40B4-BE49-F238E27FC236}">
                  <a16:creationId xmlns:a16="http://schemas.microsoft.com/office/drawing/2014/main" id="{71AAD3F0-DDFF-07F2-05F5-34D9EC3A5663}"/>
                </a:ext>
              </a:extLst>
            </p:cNvPr>
            <p:cNvCxnSpPr>
              <a:stCxn id="17" idx="1"/>
              <a:endCxn id="50" idx="3"/>
            </p:cNvCxnSpPr>
            <p:nvPr/>
          </p:nvCxnSpPr>
          <p:spPr>
            <a:xfrm flipH="1">
              <a:off x="3144307" y="3055691"/>
              <a:ext cx="1766708"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46" name="Title 1">
            <a:extLst>
              <a:ext uri="{FF2B5EF4-FFF2-40B4-BE49-F238E27FC236}">
                <a16:creationId xmlns:a16="http://schemas.microsoft.com/office/drawing/2014/main" id="{E4EB32BA-110B-8BDD-006B-32147A909ED9}"/>
              </a:ext>
            </a:extLst>
          </p:cNvPr>
          <p:cNvSpPr>
            <a:spLocks noGrp="1"/>
          </p:cNvSpPr>
          <p:nvPr>
            <p:ph type="title"/>
          </p:nvPr>
        </p:nvSpPr>
        <p:spPr>
          <a:xfrm>
            <a:off x="8929081" y="140619"/>
            <a:ext cx="2859028" cy="1325563"/>
          </a:xfrm>
        </p:spPr>
        <p:txBody>
          <a:bodyPr>
            <a:normAutofit/>
          </a:bodyPr>
          <a:lstStyle/>
          <a:p>
            <a:pPr algn="ctr"/>
            <a:r>
              <a:rPr lang="en-US" dirty="0"/>
              <a:t>Glennis</a:t>
            </a:r>
            <a:br>
              <a:rPr lang="en-US" dirty="0"/>
            </a:br>
            <a:r>
              <a:rPr lang="en-US" dirty="0"/>
              <a:t>Portfolio</a:t>
            </a:r>
          </a:p>
        </p:txBody>
      </p:sp>
      <p:grpSp>
        <p:nvGrpSpPr>
          <p:cNvPr id="37" name="Group 36">
            <a:extLst>
              <a:ext uri="{FF2B5EF4-FFF2-40B4-BE49-F238E27FC236}">
                <a16:creationId xmlns:a16="http://schemas.microsoft.com/office/drawing/2014/main" id="{B71E9A94-48F8-9BBD-2E5E-285AF7446BA9}"/>
              </a:ext>
            </a:extLst>
          </p:cNvPr>
          <p:cNvGrpSpPr/>
          <p:nvPr/>
        </p:nvGrpSpPr>
        <p:grpSpPr>
          <a:xfrm>
            <a:off x="5120013" y="3338703"/>
            <a:ext cx="815288" cy="820063"/>
            <a:chOff x="5006579" y="4275933"/>
            <a:chExt cx="815288" cy="820063"/>
          </a:xfrm>
        </p:grpSpPr>
        <p:pic>
          <p:nvPicPr>
            <p:cNvPr id="35" name="Graphic 34">
              <a:extLst>
                <a:ext uri="{FF2B5EF4-FFF2-40B4-BE49-F238E27FC236}">
                  <a16:creationId xmlns:a16="http://schemas.microsoft.com/office/drawing/2014/main" id="{9FCB6B92-1A64-CB69-47ED-76F86A4517F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39648" y="4275933"/>
              <a:ext cx="549151" cy="549151"/>
            </a:xfrm>
            <a:prstGeom prst="rect">
              <a:avLst/>
            </a:prstGeom>
          </p:spPr>
        </p:pic>
        <p:sp>
          <p:nvSpPr>
            <p:cNvPr id="36" name="TextBox 35">
              <a:extLst>
                <a:ext uri="{FF2B5EF4-FFF2-40B4-BE49-F238E27FC236}">
                  <a16:creationId xmlns:a16="http://schemas.microsoft.com/office/drawing/2014/main" id="{878C9272-B712-1E7E-160E-4A4D8CA3A90F}"/>
                </a:ext>
              </a:extLst>
            </p:cNvPr>
            <p:cNvSpPr txBox="1"/>
            <p:nvPr/>
          </p:nvSpPr>
          <p:spPr>
            <a:xfrm>
              <a:off x="5006579" y="4788219"/>
              <a:ext cx="815288" cy="307777"/>
            </a:xfrm>
            <a:prstGeom prst="rect">
              <a:avLst/>
            </a:prstGeom>
            <a:noFill/>
          </p:spPr>
          <p:txBody>
            <a:bodyPr wrap="none" rtlCol="0">
              <a:spAutoFit/>
            </a:bodyPr>
            <a:lstStyle/>
            <a:p>
              <a:pPr algn="ctr"/>
              <a:r>
                <a:rPr lang="en-US" sz="1400" dirty="0"/>
                <a:t>Portfolio</a:t>
              </a:r>
            </a:p>
          </p:txBody>
        </p:sp>
      </p:grpSp>
      <p:cxnSp>
        <p:nvCxnSpPr>
          <p:cNvPr id="149" name="Straight Arrow Connector 148">
            <a:extLst>
              <a:ext uri="{FF2B5EF4-FFF2-40B4-BE49-F238E27FC236}">
                <a16:creationId xmlns:a16="http://schemas.microsoft.com/office/drawing/2014/main" id="{052B7133-73BF-4861-031D-C3EEDC4DC3B3}"/>
              </a:ext>
            </a:extLst>
          </p:cNvPr>
          <p:cNvCxnSpPr>
            <a:cxnSpLocks/>
            <a:stCxn id="16" idx="2"/>
            <a:endCxn id="35" idx="0"/>
          </p:cNvCxnSpPr>
          <p:nvPr/>
        </p:nvCxnSpPr>
        <p:spPr>
          <a:xfrm>
            <a:off x="5527658" y="2950348"/>
            <a:ext cx="0" cy="3883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93AB46F-C672-84E3-1087-3507C06E5A2F}"/>
              </a:ext>
            </a:extLst>
          </p:cNvPr>
          <p:cNvCxnSpPr>
            <a:stCxn id="27" idx="1"/>
            <a:endCxn id="12" idx="3"/>
          </p:cNvCxnSpPr>
          <p:nvPr/>
        </p:nvCxnSpPr>
        <p:spPr>
          <a:xfrm flipH="1">
            <a:off x="5802655" y="668040"/>
            <a:ext cx="1076604" cy="987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9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wipe(right)">
                                      <p:cBhvr>
                                        <p:cTn id="18" dur="500"/>
                                        <p:tgtEl>
                                          <p:spTgt spid="1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59"/>
                                        </p:tgtEl>
                                        <p:attrNameLst>
                                          <p:attrName>style.visibility</p:attrName>
                                        </p:attrNameLst>
                                      </p:cBhvr>
                                      <p:to>
                                        <p:strVal val="visible"/>
                                      </p:to>
                                    </p:set>
                                    <p:animEffect transition="in" filter="wipe(right)">
                                      <p:cBhvr>
                                        <p:cTn id="28" dur="500"/>
                                        <p:tgtEl>
                                          <p:spTgt spid="15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wipe(up)">
                                      <p:cBhvr>
                                        <p:cTn id="33" dur="500"/>
                                        <p:tgtEl>
                                          <p:spTgt spid="14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60"/>
                                        </p:tgtEl>
                                        <p:attrNameLst>
                                          <p:attrName>style.visibility</p:attrName>
                                        </p:attrNameLst>
                                      </p:cBhvr>
                                      <p:to>
                                        <p:strVal val="visible"/>
                                      </p:to>
                                    </p:set>
                                    <p:animEffect transition="in" filter="wipe(up)">
                                      <p:cBhvr>
                                        <p:cTn id="43" dur="500"/>
                                        <p:tgtEl>
                                          <p:spTgt spid="16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wipe(up)">
                                      <p:cBhvr>
                                        <p:cTn id="48" dur="500"/>
                                        <p:tgtEl>
                                          <p:spTgt spid="14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152"/>
                                        </p:tgtEl>
                                        <p:attrNameLst>
                                          <p:attrName>style.visibility</p:attrName>
                                        </p:attrNameLst>
                                      </p:cBhvr>
                                      <p:to>
                                        <p:strVal val="visible"/>
                                      </p:to>
                                    </p:set>
                                    <p:animEffect transition="in" filter="wipe(right)">
                                      <p:cBhvr>
                                        <p:cTn id="53" dur="500"/>
                                        <p:tgtEl>
                                          <p:spTgt spid="15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wipe(up)">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17"/>
                                        </p:tgtEl>
                                        <p:attrNameLst>
                                          <p:attrName>style.visibility</p:attrName>
                                        </p:attrNameLst>
                                      </p:cBhvr>
                                      <p:to>
                                        <p:strVal val="visible"/>
                                      </p:to>
                                    </p:set>
                                    <p:animEffect transition="in" filter="wipe(left)">
                                      <p:cBhvr>
                                        <p:cTn id="63" dur="500"/>
                                        <p:tgtEl>
                                          <p:spTgt spid="11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wipe(left)">
                                      <p:cBhvr>
                                        <p:cTn id="68" dur="500"/>
                                        <p:tgtEl>
                                          <p:spTgt spid="10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161"/>
                                        </p:tgtEl>
                                        <p:attrNameLst>
                                          <p:attrName>style.visibility</p:attrName>
                                        </p:attrNameLst>
                                      </p:cBhvr>
                                      <p:to>
                                        <p:strVal val="visible"/>
                                      </p:to>
                                    </p:set>
                                    <p:animEffect transition="in" filter="wipe(right)">
                                      <p:cBhvr>
                                        <p:cTn id="73" dur="500"/>
                                        <p:tgtEl>
                                          <p:spTgt spid="16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wipe(right)">
                                      <p:cBhvr>
                                        <p:cTn id="83" dur="500"/>
                                        <p:tgtEl>
                                          <p:spTgt spid="15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155"/>
                                        </p:tgtEl>
                                        <p:attrNameLst>
                                          <p:attrName>style.visibility</p:attrName>
                                        </p:attrNameLst>
                                      </p:cBhvr>
                                      <p:to>
                                        <p:strVal val="visible"/>
                                      </p:to>
                                    </p:set>
                                    <p:animEffect transition="in" filter="wipe(right)">
                                      <p:cBhvr>
                                        <p:cTn id="88" dur="500"/>
                                        <p:tgtEl>
                                          <p:spTgt spid="15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162"/>
                                        </p:tgtEl>
                                        <p:attrNameLst>
                                          <p:attrName>style.visibility</p:attrName>
                                        </p:attrNameLst>
                                      </p:cBhvr>
                                      <p:to>
                                        <p:strVal val="visible"/>
                                      </p:to>
                                    </p:set>
                                    <p:animEffect transition="in" filter="wipe(down)">
                                      <p:cBhvr>
                                        <p:cTn id="93" dur="500"/>
                                        <p:tgtEl>
                                          <p:spTgt spid="16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163"/>
                                        </p:tgtEl>
                                        <p:attrNameLst>
                                          <p:attrName>style.visibility</p:attrName>
                                        </p:attrNameLst>
                                      </p:cBhvr>
                                      <p:to>
                                        <p:strVal val="visible"/>
                                      </p:to>
                                    </p:set>
                                    <p:animEffect transition="in" filter="wipe(down)">
                                      <p:cBhvr>
                                        <p:cTn id="98" dur="500"/>
                                        <p:tgtEl>
                                          <p:spTgt spid="16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156"/>
                                        </p:tgtEl>
                                        <p:attrNameLst>
                                          <p:attrName>style.visibility</p:attrName>
                                        </p:attrNameLst>
                                      </p:cBhvr>
                                      <p:to>
                                        <p:strVal val="visible"/>
                                      </p:to>
                                    </p:set>
                                    <p:animEffect transition="in" filter="wipe(up)">
                                      <p:cBhvr>
                                        <p:cTn id="103" dur="500"/>
                                        <p:tgtEl>
                                          <p:spTgt spid="15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64"/>
                                        </p:tgtEl>
                                        <p:attrNameLst>
                                          <p:attrName>style.visibility</p:attrName>
                                        </p:attrNameLst>
                                      </p:cBhvr>
                                      <p:to>
                                        <p:strVal val="visible"/>
                                      </p:to>
                                    </p:set>
                                    <p:animEffect transition="in" filter="wipe(up)">
                                      <p:cBhvr>
                                        <p:cTn id="10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480B7-FCB5-B750-C24A-3DF5BCDC9342}"/>
              </a:ext>
            </a:extLst>
          </p:cNvPr>
          <p:cNvSpPr>
            <a:spLocks noGrp="1"/>
          </p:cNvSpPr>
          <p:nvPr>
            <p:ph type="title"/>
          </p:nvPr>
        </p:nvSpPr>
        <p:spPr/>
        <p:txBody>
          <a:bodyPr/>
          <a:lstStyle/>
          <a:p>
            <a:r>
              <a:rPr lang="en-US" dirty="0"/>
              <a:t>Microsoft Azure Serverless Offerings &amp; Tools</a:t>
            </a:r>
          </a:p>
        </p:txBody>
      </p:sp>
      <p:sp>
        <p:nvSpPr>
          <p:cNvPr id="3" name="Text Placeholder 2">
            <a:extLst>
              <a:ext uri="{FF2B5EF4-FFF2-40B4-BE49-F238E27FC236}">
                <a16:creationId xmlns:a16="http://schemas.microsoft.com/office/drawing/2014/main" id="{53AB113C-186C-2246-80AE-6C3F9F9EC745}"/>
              </a:ext>
            </a:extLst>
          </p:cNvPr>
          <p:cNvSpPr>
            <a:spLocks noGrp="1"/>
          </p:cNvSpPr>
          <p:nvPr>
            <p:ph type="body" idx="1"/>
          </p:nvPr>
        </p:nvSpPr>
        <p:spPr/>
        <p:txBody>
          <a:bodyPr/>
          <a:lstStyle/>
          <a:p>
            <a:r>
              <a:rPr lang="en-US" dirty="0"/>
              <a:t>Advanced Serverless Workshop: Azure</a:t>
            </a:r>
          </a:p>
        </p:txBody>
      </p:sp>
    </p:spTree>
    <p:extLst>
      <p:ext uri="{BB962C8B-B14F-4D97-AF65-F5344CB8AC3E}">
        <p14:creationId xmlns:p14="http://schemas.microsoft.com/office/powerpoint/2010/main" val="3513328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89F7DEA-8B94-2162-0880-1DF2497224A2}"/>
              </a:ext>
            </a:extLst>
          </p:cNvPr>
          <p:cNvSpPr txBox="1"/>
          <p:nvPr/>
        </p:nvSpPr>
        <p:spPr>
          <a:xfrm>
            <a:off x="4052370" y="4490496"/>
            <a:ext cx="4087259"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spTree>
    <p:extLst>
      <p:ext uri="{BB962C8B-B14F-4D97-AF65-F5344CB8AC3E}">
        <p14:creationId xmlns:p14="http://schemas.microsoft.com/office/powerpoint/2010/main" val="13736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1849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B8F37D1-7A36-BAC5-3658-C8722098DEA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CDB6A4E6-9F4D-5E29-67E2-C234B3779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9647" y="205879"/>
            <a:ext cx="4197156" cy="5598658"/>
          </a:xfrm>
          <a:prstGeom prst="rect">
            <a:avLst/>
          </a:prstGeom>
        </p:spPr>
      </p:pic>
      <p:sp>
        <p:nvSpPr>
          <p:cNvPr id="13" name="Content Placeholder 2">
            <a:extLst>
              <a:ext uri="{FF2B5EF4-FFF2-40B4-BE49-F238E27FC236}">
                <a16:creationId xmlns:a16="http://schemas.microsoft.com/office/drawing/2014/main" id="{94647BF0-916C-22E1-DED7-D3D96C033E3F}"/>
              </a:ext>
            </a:extLst>
          </p:cNvPr>
          <p:cNvSpPr txBox="1">
            <a:spLocks/>
          </p:cNvSpPr>
          <p:nvPr/>
        </p:nvSpPr>
        <p:spPr>
          <a:xfrm>
            <a:off x="765175" y="1142043"/>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7C3FE6AA-9E33-6786-4965-5D706A0C4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280819"/>
            <a:ext cx="489978" cy="450483"/>
          </a:xfrm>
          <a:prstGeom prst="rect">
            <a:avLst/>
          </a:prstGeom>
        </p:spPr>
      </p:pic>
      <p:pic>
        <p:nvPicPr>
          <p:cNvPr id="15" name="Picture 14">
            <a:extLst>
              <a:ext uri="{FF2B5EF4-FFF2-40B4-BE49-F238E27FC236}">
                <a16:creationId xmlns:a16="http://schemas.microsoft.com/office/drawing/2014/main" id="{4CB513E8-A42F-0C99-C842-5D3AD022C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1938954"/>
            <a:ext cx="480742" cy="480742"/>
          </a:xfrm>
          <a:prstGeom prst="rect">
            <a:avLst/>
          </a:prstGeom>
        </p:spPr>
      </p:pic>
      <p:pic>
        <p:nvPicPr>
          <p:cNvPr id="16" name="Picture 15">
            <a:extLst>
              <a:ext uri="{FF2B5EF4-FFF2-40B4-BE49-F238E27FC236}">
                <a16:creationId xmlns:a16="http://schemas.microsoft.com/office/drawing/2014/main" id="{44B21637-2AF2-B484-01F2-A8D031B32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2515230"/>
            <a:ext cx="489978" cy="489978"/>
          </a:xfrm>
          <a:prstGeom prst="rect">
            <a:avLst/>
          </a:prstGeom>
          <a:ln>
            <a:noFill/>
          </a:ln>
        </p:spPr>
      </p:pic>
      <p:pic>
        <p:nvPicPr>
          <p:cNvPr id="17" name="Picture 16">
            <a:extLst>
              <a:ext uri="{FF2B5EF4-FFF2-40B4-BE49-F238E27FC236}">
                <a16:creationId xmlns:a16="http://schemas.microsoft.com/office/drawing/2014/main" id="{CC94B711-A2A2-38BB-06F6-A56AC840F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31563"/>
            <a:ext cx="480742" cy="480742"/>
          </a:xfrm>
          <a:prstGeom prst="rect">
            <a:avLst/>
          </a:prstGeom>
        </p:spPr>
      </p:pic>
      <p:pic>
        <p:nvPicPr>
          <p:cNvPr id="18" name="Picture 17">
            <a:extLst>
              <a:ext uri="{FF2B5EF4-FFF2-40B4-BE49-F238E27FC236}">
                <a16:creationId xmlns:a16="http://schemas.microsoft.com/office/drawing/2014/main" id="{9E3E41BC-29A0-7840-7695-3206B2ED0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3869683"/>
            <a:ext cx="445655" cy="445655"/>
          </a:xfrm>
          <a:prstGeom prst="rect">
            <a:avLst/>
          </a:prstGeom>
        </p:spPr>
      </p:pic>
      <p:pic>
        <p:nvPicPr>
          <p:cNvPr id="19" name="Picture 18">
            <a:extLst>
              <a:ext uri="{FF2B5EF4-FFF2-40B4-BE49-F238E27FC236}">
                <a16:creationId xmlns:a16="http://schemas.microsoft.com/office/drawing/2014/main" id="{F6F59A43-6D8C-C09E-A5B2-E9294401D2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4675112"/>
            <a:ext cx="2289053" cy="923546"/>
          </a:xfrm>
          <a:prstGeom prst="rect">
            <a:avLst/>
          </a:prstGeom>
        </p:spPr>
      </p:pic>
    </p:spTree>
    <p:extLst>
      <p:ext uri="{BB962C8B-B14F-4D97-AF65-F5344CB8AC3E}">
        <p14:creationId xmlns:p14="http://schemas.microsoft.com/office/powerpoint/2010/main" val="4285889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24" name="Group 23">
            <a:extLst>
              <a:ext uri="{FF2B5EF4-FFF2-40B4-BE49-F238E27FC236}">
                <a16:creationId xmlns:a16="http://schemas.microsoft.com/office/drawing/2014/main" id="{F31024DB-AFDB-07B8-2C74-F552DF64B826}"/>
              </a:ext>
            </a:extLst>
          </p:cNvPr>
          <p:cNvGrpSpPr/>
          <p:nvPr/>
        </p:nvGrpSpPr>
        <p:grpSpPr>
          <a:xfrm>
            <a:off x="6636473" y="1915960"/>
            <a:ext cx="1909433" cy="1925235"/>
            <a:chOff x="6636473" y="1915960"/>
            <a:chExt cx="1909433"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36473" y="3471863"/>
              <a:ext cx="1909433" cy="369332"/>
            </a:xfrm>
            <a:prstGeom prst="rect">
              <a:avLst/>
            </a:prstGeom>
            <a:noFill/>
          </p:spPr>
          <p:txBody>
            <a:bodyPr wrap="none" rtlCol="0">
              <a:spAutoFit/>
            </a:bodyPr>
            <a:lstStyle/>
            <a:p>
              <a:r>
                <a:rPr lang="en-US" b="1" dirty="0"/>
                <a:t>Azure App Service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60465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24" name="Group 23">
            <a:extLst>
              <a:ext uri="{FF2B5EF4-FFF2-40B4-BE49-F238E27FC236}">
                <a16:creationId xmlns:a16="http://schemas.microsoft.com/office/drawing/2014/main" id="{F31024DB-AFDB-07B8-2C74-F552DF64B826}"/>
              </a:ext>
            </a:extLst>
          </p:cNvPr>
          <p:cNvGrpSpPr/>
          <p:nvPr/>
        </p:nvGrpSpPr>
        <p:grpSpPr>
          <a:xfrm>
            <a:off x="6636473" y="1915960"/>
            <a:ext cx="1909433" cy="1925235"/>
            <a:chOff x="6636473" y="1915960"/>
            <a:chExt cx="1909433"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36473" y="3471863"/>
              <a:ext cx="1909433" cy="369332"/>
            </a:xfrm>
            <a:prstGeom prst="rect">
              <a:avLst/>
            </a:prstGeom>
            <a:noFill/>
          </p:spPr>
          <p:txBody>
            <a:bodyPr wrap="none" rtlCol="0">
              <a:spAutoFit/>
            </a:bodyPr>
            <a:lstStyle/>
            <a:p>
              <a:r>
                <a:rPr lang="en-US" b="1" dirty="0"/>
                <a:t>Azure App Service</a:t>
              </a:r>
            </a:p>
          </p:txBody>
        </p:sp>
      </p:grpSp>
      <p:grpSp>
        <p:nvGrpSpPr>
          <p:cNvPr id="25" name="Group 24">
            <a:extLst>
              <a:ext uri="{FF2B5EF4-FFF2-40B4-BE49-F238E27FC236}">
                <a16:creationId xmlns:a16="http://schemas.microsoft.com/office/drawing/2014/main" id="{F8CF8795-1A49-3A62-16E1-BFB5BD09F082}"/>
              </a:ext>
            </a:extLst>
          </p:cNvPr>
          <p:cNvGrpSpPr/>
          <p:nvPr/>
        </p:nvGrpSpPr>
        <p:grpSpPr>
          <a:xfrm>
            <a:off x="9854745" y="1873097"/>
            <a:ext cx="1708609" cy="1968098"/>
            <a:chOff x="9854745" y="1873097"/>
            <a:chExt cx="1708609" cy="1968098"/>
          </a:xfrm>
        </p:grpSpPr>
        <p:pic>
          <p:nvPicPr>
            <p:cNvPr id="10" name="Graphic 9">
              <a:extLst>
                <a:ext uri="{FF2B5EF4-FFF2-40B4-BE49-F238E27FC236}">
                  <a16:creationId xmlns:a16="http://schemas.microsoft.com/office/drawing/2014/main" id="{B647A851-FEE3-4F70-1DBE-CD93B518E3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931099" y="1873097"/>
              <a:ext cx="1555903" cy="1555903"/>
            </a:xfrm>
            <a:prstGeom prst="rect">
              <a:avLst/>
            </a:prstGeom>
          </p:spPr>
        </p:pic>
        <p:sp>
          <p:nvSpPr>
            <p:cNvPr id="16" name="TextBox 15">
              <a:extLst>
                <a:ext uri="{FF2B5EF4-FFF2-40B4-BE49-F238E27FC236}">
                  <a16:creationId xmlns:a16="http://schemas.microsoft.com/office/drawing/2014/main" id="{1946C874-FE6F-6625-F55E-4EA00B286505}"/>
                </a:ext>
              </a:extLst>
            </p:cNvPr>
            <p:cNvSpPr txBox="1"/>
            <p:nvPr/>
          </p:nvSpPr>
          <p:spPr>
            <a:xfrm>
              <a:off x="9854745" y="3471863"/>
              <a:ext cx="1708609" cy="369332"/>
            </a:xfrm>
            <a:prstGeom prst="rect">
              <a:avLst/>
            </a:prstGeom>
            <a:noFill/>
          </p:spPr>
          <p:txBody>
            <a:bodyPr wrap="none" rtlCol="0">
              <a:spAutoFit/>
            </a:bodyPr>
            <a:lstStyle/>
            <a:p>
              <a:r>
                <a:rPr lang="en-US" b="1" dirty="0"/>
                <a:t>Azure Functions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1850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71949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12" name="Group 11">
            <a:extLst>
              <a:ext uri="{FF2B5EF4-FFF2-40B4-BE49-F238E27FC236}">
                <a16:creationId xmlns:a16="http://schemas.microsoft.com/office/drawing/2014/main" id="{8CCC3A2E-68C6-C2C6-7652-91CAA98BB065}"/>
              </a:ext>
            </a:extLst>
          </p:cNvPr>
          <p:cNvGrpSpPr/>
          <p:nvPr/>
        </p:nvGrpSpPr>
        <p:grpSpPr>
          <a:xfrm>
            <a:off x="5150352" y="1915960"/>
            <a:ext cx="1859948" cy="1925235"/>
            <a:chOff x="5150352" y="1915960"/>
            <a:chExt cx="185994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150352" y="3471863"/>
              <a:ext cx="1840760" cy="369332"/>
            </a:xfrm>
            <a:prstGeom prst="rect">
              <a:avLst/>
            </a:prstGeom>
            <a:noFill/>
          </p:spPr>
          <p:txBody>
            <a:bodyPr wrap="none" rtlCol="0">
              <a:spAutoFit/>
            </a:bodyPr>
            <a:lstStyle/>
            <a:p>
              <a:pPr algn="ctr"/>
              <a:r>
                <a:rPr lang="en-US" b="1" dirty="0"/>
                <a:t>API Management</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117551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12" name="Group 11">
            <a:extLst>
              <a:ext uri="{FF2B5EF4-FFF2-40B4-BE49-F238E27FC236}">
                <a16:creationId xmlns:a16="http://schemas.microsoft.com/office/drawing/2014/main" id="{8CCC3A2E-68C6-C2C6-7652-91CAA98BB065}"/>
              </a:ext>
            </a:extLst>
          </p:cNvPr>
          <p:cNvGrpSpPr/>
          <p:nvPr/>
        </p:nvGrpSpPr>
        <p:grpSpPr>
          <a:xfrm>
            <a:off x="5354837" y="1915960"/>
            <a:ext cx="1840760" cy="1925235"/>
            <a:chOff x="5354837" y="1915960"/>
            <a:chExt cx="1840760"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54837" y="3471863"/>
              <a:ext cx="1840760" cy="369332"/>
            </a:xfrm>
            <a:prstGeom prst="rect">
              <a:avLst/>
            </a:prstGeom>
            <a:noFill/>
          </p:spPr>
          <p:txBody>
            <a:bodyPr wrap="none" rtlCol="0">
              <a:spAutoFit/>
            </a:bodyPr>
            <a:lstStyle/>
            <a:p>
              <a:pPr algn="ctr"/>
              <a:r>
                <a:rPr lang="en-US" b="1" dirty="0"/>
                <a:t>API Management</a:t>
              </a:r>
            </a:p>
          </p:txBody>
        </p:sp>
      </p:grpSp>
      <p:grpSp>
        <p:nvGrpSpPr>
          <p:cNvPr id="17" name="Group 16">
            <a:extLst>
              <a:ext uri="{FF2B5EF4-FFF2-40B4-BE49-F238E27FC236}">
                <a16:creationId xmlns:a16="http://schemas.microsoft.com/office/drawing/2014/main" id="{5B7AF114-E51E-DC55-56B9-7635C2ED5514}"/>
              </a:ext>
            </a:extLst>
          </p:cNvPr>
          <p:cNvGrpSpPr/>
          <p:nvPr/>
        </p:nvGrpSpPr>
        <p:grpSpPr>
          <a:xfrm>
            <a:off x="8396046" y="1915960"/>
            <a:ext cx="1776961" cy="1925235"/>
            <a:chOff x="8396046" y="1915960"/>
            <a:chExt cx="177696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8396046" y="3471863"/>
              <a:ext cx="1776961" cy="369332"/>
            </a:xfrm>
            <a:prstGeom prst="rect">
              <a:avLst/>
            </a:prstGeom>
            <a:noFill/>
          </p:spPr>
          <p:txBody>
            <a:bodyPr wrap="none" rtlCol="0">
              <a:spAutoFit/>
            </a:bodyPr>
            <a:lstStyle/>
            <a:p>
              <a:pPr algn="ctr"/>
              <a:r>
                <a:rPr lang="en-US" b="1" dirty="0"/>
                <a:t>Azure Event Grid</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164634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46278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grpSp>
        <p:nvGrpSpPr>
          <p:cNvPr id="5" name="Group 4">
            <a:extLst>
              <a:ext uri="{FF2B5EF4-FFF2-40B4-BE49-F238E27FC236}">
                <a16:creationId xmlns:a16="http://schemas.microsoft.com/office/drawing/2014/main" id="{CC0E7762-C800-09FD-2875-F2AF384467AE}"/>
              </a:ext>
            </a:extLst>
          </p:cNvPr>
          <p:cNvGrpSpPr/>
          <p:nvPr/>
        </p:nvGrpSpPr>
        <p:grpSpPr>
          <a:xfrm>
            <a:off x="5362703" y="1915960"/>
            <a:ext cx="1947906" cy="1925235"/>
            <a:chOff x="5362703" y="1915960"/>
            <a:chExt cx="1947906"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62703" y="3471863"/>
              <a:ext cx="1947906" cy="369332"/>
            </a:xfrm>
            <a:prstGeom prst="rect">
              <a:avLst/>
            </a:prstGeom>
            <a:noFill/>
          </p:spPr>
          <p:txBody>
            <a:bodyPr wrap="none" rtlCol="0">
              <a:spAutoFit/>
            </a:bodyPr>
            <a:lstStyle/>
            <a:p>
              <a:pPr algn="ctr"/>
              <a:r>
                <a:rPr lang="en-US" b="1" dirty="0"/>
                <a:t>Azure Bot Services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283689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grpSp>
        <p:nvGrpSpPr>
          <p:cNvPr id="5" name="Group 4">
            <a:extLst>
              <a:ext uri="{FF2B5EF4-FFF2-40B4-BE49-F238E27FC236}">
                <a16:creationId xmlns:a16="http://schemas.microsoft.com/office/drawing/2014/main" id="{CC0E7762-C800-09FD-2875-F2AF384467AE}"/>
              </a:ext>
            </a:extLst>
          </p:cNvPr>
          <p:cNvGrpSpPr/>
          <p:nvPr/>
        </p:nvGrpSpPr>
        <p:grpSpPr>
          <a:xfrm>
            <a:off x="5362703" y="1915960"/>
            <a:ext cx="1947906" cy="1925235"/>
            <a:chOff x="5362703" y="1915960"/>
            <a:chExt cx="1947906"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62703" y="3471863"/>
              <a:ext cx="1947906" cy="369332"/>
            </a:xfrm>
            <a:prstGeom prst="rect">
              <a:avLst/>
            </a:prstGeom>
            <a:noFill/>
          </p:spPr>
          <p:txBody>
            <a:bodyPr wrap="none" rtlCol="0">
              <a:spAutoFit/>
            </a:bodyPr>
            <a:lstStyle/>
            <a:p>
              <a:pPr algn="ctr"/>
              <a:r>
                <a:rPr lang="en-US" b="1" dirty="0"/>
                <a:t>Azure Bot Services</a:t>
              </a:r>
            </a:p>
          </p:txBody>
        </p:sp>
      </p:grpSp>
      <p:grpSp>
        <p:nvGrpSpPr>
          <p:cNvPr id="7" name="Group 6">
            <a:extLst>
              <a:ext uri="{FF2B5EF4-FFF2-40B4-BE49-F238E27FC236}">
                <a16:creationId xmlns:a16="http://schemas.microsoft.com/office/drawing/2014/main" id="{04398B1F-9F4A-BD24-2B85-A7E3AD130071}"/>
              </a:ext>
            </a:extLst>
          </p:cNvPr>
          <p:cNvGrpSpPr/>
          <p:nvPr/>
        </p:nvGrpSpPr>
        <p:grpSpPr>
          <a:xfrm>
            <a:off x="8106127" y="1915960"/>
            <a:ext cx="2489271" cy="1925235"/>
            <a:chOff x="8106127" y="1915960"/>
            <a:chExt cx="248927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8106127" y="3471863"/>
              <a:ext cx="2489271" cy="369332"/>
            </a:xfrm>
            <a:prstGeom prst="rect">
              <a:avLst/>
            </a:prstGeom>
            <a:noFill/>
          </p:spPr>
          <p:txBody>
            <a:bodyPr wrap="none" rtlCol="0">
              <a:spAutoFit/>
            </a:bodyPr>
            <a:lstStyle/>
            <a:p>
              <a:r>
                <a:rPr lang="en-US" b="1" dirty="0"/>
                <a:t>Azure Machine Learning</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208822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6" name="Group 15">
            <a:extLst>
              <a:ext uri="{FF2B5EF4-FFF2-40B4-BE49-F238E27FC236}">
                <a16:creationId xmlns:a16="http://schemas.microsoft.com/office/drawing/2014/main" id="{A0EE80FD-B4DD-45CC-06E7-E9236B9AEDFA}"/>
              </a:ext>
            </a:extLst>
          </p:cNvPr>
          <p:cNvGrpSpPr/>
          <p:nvPr/>
        </p:nvGrpSpPr>
        <p:grpSpPr>
          <a:xfrm>
            <a:off x="3343667" y="1915960"/>
            <a:ext cx="2096985" cy="1925235"/>
            <a:chOff x="3343667" y="1915960"/>
            <a:chExt cx="2096985"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Database</a:t>
            </a:r>
          </a:p>
        </p:txBody>
      </p:sp>
    </p:spTree>
    <p:extLst>
      <p:ext uri="{BB962C8B-B14F-4D97-AF65-F5344CB8AC3E}">
        <p14:creationId xmlns:p14="http://schemas.microsoft.com/office/powerpoint/2010/main" val="34439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6" name="Group 15">
            <a:extLst>
              <a:ext uri="{FF2B5EF4-FFF2-40B4-BE49-F238E27FC236}">
                <a16:creationId xmlns:a16="http://schemas.microsoft.com/office/drawing/2014/main" id="{A0EE80FD-B4DD-45CC-06E7-E9236B9AEDFA}"/>
              </a:ext>
            </a:extLst>
          </p:cNvPr>
          <p:cNvGrpSpPr/>
          <p:nvPr/>
        </p:nvGrpSpPr>
        <p:grpSpPr>
          <a:xfrm>
            <a:off x="3343667" y="1915960"/>
            <a:ext cx="2096985" cy="1925235"/>
            <a:chOff x="3343667" y="1915960"/>
            <a:chExt cx="2096985"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grpSp>
        <p:nvGrpSpPr>
          <p:cNvPr id="17" name="Group 16">
            <a:extLst>
              <a:ext uri="{FF2B5EF4-FFF2-40B4-BE49-F238E27FC236}">
                <a16:creationId xmlns:a16="http://schemas.microsoft.com/office/drawing/2014/main" id="{09BAE47D-E604-9025-3142-39A53286F9D5}"/>
              </a:ext>
            </a:extLst>
          </p:cNvPr>
          <p:cNvGrpSpPr/>
          <p:nvPr/>
        </p:nvGrpSpPr>
        <p:grpSpPr>
          <a:xfrm>
            <a:off x="6541272" y="1915960"/>
            <a:ext cx="1852880" cy="1925235"/>
            <a:chOff x="6541272" y="1915960"/>
            <a:chExt cx="1852880"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541272" y="3471863"/>
              <a:ext cx="1852880" cy="369332"/>
            </a:xfrm>
            <a:prstGeom prst="rect">
              <a:avLst/>
            </a:prstGeom>
            <a:noFill/>
          </p:spPr>
          <p:txBody>
            <a:bodyPr wrap="none" rtlCol="0">
              <a:spAutoFit/>
            </a:bodyPr>
            <a:lstStyle/>
            <a:p>
              <a:r>
                <a:rPr lang="en-US" b="1" dirty="0"/>
                <a:t>Azure Cosmos DB</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Database</a:t>
            </a:r>
          </a:p>
        </p:txBody>
      </p:sp>
    </p:spTree>
    <p:extLst>
      <p:ext uri="{BB962C8B-B14F-4D97-AF65-F5344CB8AC3E}">
        <p14:creationId xmlns:p14="http://schemas.microsoft.com/office/powerpoint/2010/main" val="239652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724D-9B57-99EA-3341-FAD0D3439770}"/>
              </a:ext>
            </a:extLst>
          </p:cNvPr>
          <p:cNvSpPr>
            <a:spLocks noGrp="1"/>
          </p:cNvSpPr>
          <p:nvPr>
            <p:ph type="title"/>
          </p:nvPr>
        </p:nvSpPr>
        <p:spPr/>
        <p:txBody>
          <a:bodyPr/>
          <a:lstStyle/>
          <a:p>
            <a:r>
              <a:rPr lang="en-US" dirty="0"/>
              <a:t>Simple Serverless Functionality</a:t>
            </a:r>
          </a:p>
        </p:txBody>
      </p:sp>
      <p:grpSp>
        <p:nvGrpSpPr>
          <p:cNvPr id="3" name="Group 2">
            <a:extLst>
              <a:ext uri="{FF2B5EF4-FFF2-40B4-BE49-F238E27FC236}">
                <a16:creationId xmlns:a16="http://schemas.microsoft.com/office/drawing/2014/main" id="{830BA9BD-D17A-FC94-AFDA-D2E6934CCAA6}"/>
              </a:ext>
            </a:extLst>
          </p:cNvPr>
          <p:cNvGrpSpPr/>
          <p:nvPr/>
        </p:nvGrpSpPr>
        <p:grpSpPr>
          <a:xfrm>
            <a:off x="3541433" y="2697247"/>
            <a:ext cx="1312362" cy="1131055"/>
            <a:chOff x="5562163" y="1337245"/>
            <a:chExt cx="899587" cy="731498"/>
          </a:xfrm>
        </p:grpSpPr>
        <p:pic>
          <p:nvPicPr>
            <p:cNvPr id="4" name="Graphic 3">
              <a:extLst>
                <a:ext uri="{FF2B5EF4-FFF2-40B4-BE49-F238E27FC236}">
                  <a16:creationId xmlns:a16="http://schemas.microsoft.com/office/drawing/2014/main" id="{0C017445-271E-A7FF-BAB3-D94D43F14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pic>
          <p:nvPicPr>
            <p:cNvPr id="5" name="Picture 4">
              <a:extLst>
                <a:ext uri="{FF2B5EF4-FFF2-40B4-BE49-F238E27FC236}">
                  <a16:creationId xmlns:a16="http://schemas.microsoft.com/office/drawing/2014/main" id="{BE91885C-1F12-7FA6-7C43-8616B5C5A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0" name="Group 9">
            <a:extLst>
              <a:ext uri="{FF2B5EF4-FFF2-40B4-BE49-F238E27FC236}">
                <a16:creationId xmlns:a16="http://schemas.microsoft.com/office/drawing/2014/main" id="{0E176638-0978-AC7F-EC74-A2A98FE49C41}"/>
              </a:ext>
            </a:extLst>
          </p:cNvPr>
          <p:cNvGrpSpPr/>
          <p:nvPr/>
        </p:nvGrpSpPr>
        <p:grpSpPr>
          <a:xfrm>
            <a:off x="8616667" y="2297945"/>
            <a:ext cx="1067145" cy="1131055"/>
            <a:chOff x="6325163" y="2863472"/>
            <a:chExt cx="731498" cy="731498"/>
          </a:xfrm>
        </p:grpSpPr>
        <p:pic>
          <p:nvPicPr>
            <p:cNvPr id="7" name="Graphic 6">
              <a:extLst>
                <a:ext uri="{FF2B5EF4-FFF2-40B4-BE49-F238E27FC236}">
                  <a16:creationId xmlns:a16="http://schemas.microsoft.com/office/drawing/2014/main" id="{CDD1EF2D-7CA9-0CF4-F1FE-1B80D5FFCF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5163" y="2863472"/>
              <a:ext cx="731498" cy="731498"/>
            </a:xfrm>
            <a:prstGeom prst="rect">
              <a:avLst/>
            </a:prstGeom>
          </p:spPr>
        </p:pic>
        <p:pic>
          <p:nvPicPr>
            <p:cNvPr id="9" name="Picture 8">
              <a:extLst>
                <a:ext uri="{FF2B5EF4-FFF2-40B4-BE49-F238E27FC236}">
                  <a16:creationId xmlns:a16="http://schemas.microsoft.com/office/drawing/2014/main" id="{1043031C-C1BE-AB46-1BE7-31608C579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5163" y="3389911"/>
              <a:ext cx="163992" cy="193466"/>
            </a:xfrm>
            <a:prstGeom prst="rect">
              <a:avLst/>
            </a:prstGeom>
          </p:spPr>
        </p:pic>
      </p:grpSp>
      <p:sp>
        <p:nvSpPr>
          <p:cNvPr id="11" name="Rectangle: Rounded Corners 10">
            <a:extLst>
              <a:ext uri="{FF2B5EF4-FFF2-40B4-BE49-F238E27FC236}">
                <a16:creationId xmlns:a16="http://schemas.microsoft.com/office/drawing/2014/main" id="{49ED17CC-223D-7388-BDA5-33C9B281F96F}"/>
              </a:ext>
            </a:extLst>
          </p:cNvPr>
          <p:cNvSpPr/>
          <p:nvPr/>
        </p:nvSpPr>
        <p:spPr>
          <a:xfrm>
            <a:off x="3664041" y="1562489"/>
            <a:ext cx="1312362" cy="630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Process</a:t>
            </a:r>
          </a:p>
        </p:txBody>
      </p:sp>
      <p:cxnSp>
        <p:nvCxnSpPr>
          <p:cNvPr id="13" name="Straight Arrow Connector 12">
            <a:extLst>
              <a:ext uri="{FF2B5EF4-FFF2-40B4-BE49-F238E27FC236}">
                <a16:creationId xmlns:a16="http://schemas.microsoft.com/office/drawing/2014/main" id="{276D89A9-D14C-42AA-80FE-2EA9F5EB14A0}"/>
              </a:ext>
            </a:extLst>
          </p:cNvPr>
          <p:cNvCxnSpPr>
            <a:stCxn id="11" idx="2"/>
            <a:endCxn id="4" idx="0"/>
          </p:cNvCxnSpPr>
          <p:nvPr/>
        </p:nvCxnSpPr>
        <p:spPr>
          <a:xfrm>
            <a:off x="4320222" y="2193195"/>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0EB32FF6-2ABE-0B02-7DBC-B47EA08EFC1A}"/>
              </a:ext>
            </a:extLst>
          </p:cNvPr>
          <p:cNvGrpSpPr/>
          <p:nvPr/>
        </p:nvGrpSpPr>
        <p:grpSpPr>
          <a:xfrm>
            <a:off x="2265202" y="3828302"/>
            <a:ext cx="4172878" cy="1697945"/>
            <a:chOff x="2265202" y="3828302"/>
            <a:chExt cx="4172878" cy="1697945"/>
          </a:xfrm>
        </p:grpSpPr>
        <p:pic>
          <p:nvPicPr>
            <p:cNvPr id="14" name="Graphic 13">
              <a:extLst>
                <a:ext uri="{FF2B5EF4-FFF2-40B4-BE49-F238E27FC236}">
                  <a16:creationId xmlns:a16="http://schemas.microsoft.com/office/drawing/2014/main" id="{A3846EDE-8A25-78A3-6916-F5C252234D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4695" y="4332354"/>
              <a:ext cx="1131054" cy="1131054"/>
            </a:xfrm>
            <a:prstGeom prst="rect">
              <a:avLst/>
            </a:prstGeom>
          </p:spPr>
        </p:pic>
        <p:pic>
          <p:nvPicPr>
            <p:cNvPr id="18" name="Graphic 17">
              <a:extLst>
                <a:ext uri="{FF2B5EF4-FFF2-40B4-BE49-F238E27FC236}">
                  <a16:creationId xmlns:a16="http://schemas.microsoft.com/office/drawing/2014/main" id="{1CE3E398-2CED-9055-2482-F0D5F9226E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44187" y="4332354"/>
              <a:ext cx="1193893" cy="1193893"/>
            </a:xfrm>
            <a:prstGeom prst="rect">
              <a:avLst/>
            </a:prstGeom>
          </p:spPr>
        </p:pic>
        <p:cxnSp>
          <p:nvCxnSpPr>
            <p:cNvPr id="20" name="Straight Arrow Connector 19">
              <a:extLst>
                <a:ext uri="{FF2B5EF4-FFF2-40B4-BE49-F238E27FC236}">
                  <a16:creationId xmlns:a16="http://schemas.microsoft.com/office/drawing/2014/main" id="{03AE0793-5651-8AC6-B6D7-BDA4296DD518}"/>
                </a:ext>
              </a:extLst>
            </p:cNvPr>
            <p:cNvCxnSpPr>
              <a:cxnSpLocks/>
              <a:stCxn id="4" idx="2"/>
            </p:cNvCxnSpPr>
            <p:nvPr/>
          </p:nvCxnSpPr>
          <p:spPr>
            <a:xfrm flipH="1">
              <a:off x="2894638" y="3828302"/>
              <a:ext cx="1425585"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E20268-426C-5E46-2271-16AC093A5721}"/>
                </a:ext>
              </a:extLst>
            </p:cNvPr>
            <p:cNvCxnSpPr>
              <a:cxnSpLocks/>
              <a:stCxn id="4" idx="2"/>
              <a:endCxn id="14" idx="0"/>
            </p:cNvCxnSpPr>
            <p:nvPr/>
          </p:nvCxnSpPr>
          <p:spPr>
            <a:xfrm flipH="1">
              <a:off x="4320222" y="3828302"/>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F3EBE8-AFEF-58AD-E6AC-BD674E73D795}"/>
                </a:ext>
              </a:extLst>
            </p:cNvPr>
            <p:cNvCxnSpPr>
              <a:stCxn id="4" idx="2"/>
            </p:cNvCxnSpPr>
            <p:nvPr/>
          </p:nvCxnSpPr>
          <p:spPr>
            <a:xfrm>
              <a:off x="4320223" y="3828302"/>
              <a:ext cx="104499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7F075F78-7099-D861-3D6C-B0AF76C5D3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5202" y="4395192"/>
              <a:ext cx="1131055" cy="1131055"/>
            </a:xfrm>
            <a:prstGeom prst="rect">
              <a:avLst/>
            </a:prstGeom>
          </p:spPr>
        </p:pic>
      </p:grpSp>
      <p:grpSp>
        <p:nvGrpSpPr>
          <p:cNvPr id="44" name="Group 43">
            <a:extLst>
              <a:ext uri="{FF2B5EF4-FFF2-40B4-BE49-F238E27FC236}">
                <a16:creationId xmlns:a16="http://schemas.microsoft.com/office/drawing/2014/main" id="{DB52DBFA-3085-9909-EB9E-E70C7A4DF091}"/>
              </a:ext>
            </a:extLst>
          </p:cNvPr>
          <p:cNvGrpSpPr/>
          <p:nvPr/>
        </p:nvGrpSpPr>
        <p:grpSpPr>
          <a:xfrm>
            <a:off x="8584712" y="3429000"/>
            <a:ext cx="1131054" cy="2034408"/>
            <a:chOff x="8584712" y="3429000"/>
            <a:chExt cx="1131054" cy="2034408"/>
          </a:xfrm>
        </p:grpSpPr>
        <p:cxnSp>
          <p:nvCxnSpPr>
            <p:cNvPr id="31" name="Straight Arrow Connector 30">
              <a:extLst>
                <a:ext uri="{FF2B5EF4-FFF2-40B4-BE49-F238E27FC236}">
                  <a16:creationId xmlns:a16="http://schemas.microsoft.com/office/drawing/2014/main" id="{70AC450F-E47D-C507-247A-EB7D2699D4E3}"/>
                </a:ext>
              </a:extLst>
            </p:cNvPr>
            <p:cNvCxnSpPr>
              <a:cxnSpLocks/>
              <a:stCxn id="7" idx="2"/>
              <a:endCxn id="38" idx="0"/>
            </p:cNvCxnSpPr>
            <p:nvPr/>
          </p:nvCxnSpPr>
          <p:spPr>
            <a:xfrm flipH="1">
              <a:off x="9150239" y="3429000"/>
              <a:ext cx="1" cy="90335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16984642-0F55-42CE-7FCD-65C63BC756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84712" y="4332354"/>
              <a:ext cx="1131054" cy="1131054"/>
            </a:xfrm>
            <a:prstGeom prst="rect">
              <a:avLst/>
            </a:prstGeom>
          </p:spPr>
        </p:pic>
      </p:grpSp>
    </p:spTree>
    <p:extLst>
      <p:ext uri="{BB962C8B-B14F-4D97-AF65-F5344CB8AC3E}">
        <p14:creationId xmlns:p14="http://schemas.microsoft.com/office/powerpoint/2010/main" val="300000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up)">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5099124" y="1915960"/>
            <a:ext cx="1993751" cy="1925235"/>
            <a:chOff x="6470836" y="1915960"/>
            <a:chExt cx="199375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470836" y="3471863"/>
              <a:ext cx="1993751" cy="369332"/>
            </a:xfrm>
            <a:prstGeom prst="rect">
              <a:avLst/>
            </a:prstGeom>
            <a:noFill/>
          </p:spPr>
          <p:txBody>
            <a:bodyPr wrap="none" rtlCol="0">
              <a:spAutoFit/>
            </a:bodyPr>
            <a:lstStyle/>
            <a:p>
              <a:pPr algn="ctr"/>
              <a:r>
                <a:rPr lang="en-US" b="1" dirty="0"/>
                <a:t>Azure Blob Storage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Storage</a:t>
            </a:r>
          </a:p>
        </p:txBody>
      </p:sp>
    </p:spTree>
    <p:extLst>
      <p:ext uri="{BB962C8B-B14F-4D97-AF65-F5344CB8AC3E}">
        <p14:creationId xmlns:p14="http://schemas.microsoft.com/office/powerpoint/2010/main" val="356462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5309347" y="1915960"/>
            <a:ext cx="1573316" cy="1925235"/>
            <a:chOff x="6681059" y="1915960"/>
            <a:chExt cx="1573316"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81059" y="3471863"/>
              <a:ext cx="1573316" cy="369332"/>
            </a:xfrm>
            <a:prstGeom prst="rect">
              <a:avLst/>
            </a:prstGeom>
            <a:noFill/>
          </p:spPr>
          <p:txBody>
            <a:bodyPr wrap="none" rtlCol="0">
              <a:spAutoFit/>
            </a:bodyPr>
            <a:lstStyle/>
            <a:p>
              <a:pPr algn="ctr"/>
              <a:r>
                <a:rPr lang="en-US" b="1" dirty="0"/>
                <a:t>Azure Monitor</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Monitoring</a:t>
            </a:r>
          </a:p>
        </p:txBody>
      </p:sp>
    </p:spTree>
    <p:extLst>
      <p:ext uri="{BB962C8B-B14F-4D97-AF65-F5344CB8AC3E}">
        <p14:creationId xmlns:p14="http://schemas.microsoft.com/office/powerpoint/2010/main" val="22218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4900964" y="1915960"/>
            <a:ext cx="2390078" cy="1925235"/>
            <a:chOff x="6272676" y="1915960"/>
            <a:chExt cx="2390078"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272676" y="3471863"/>
              <a:ext cx="2390078" cy="369332"/>
            </a:xfrm>
            <a:prstGeom prst="rect">
              <a:avLst/>
            </a:prstGeom>
            <a:noFill/>
          </p:spPr>
          <p:txBody>
            <a:bodyPr wrap="none" rtlCol="0">
              <a:spAutoFit/>
            </a:bodyPr>
            <a:lstStyle/>
            <a:p>
              <a:pPr algn="ctr"/>
              <a:r>
                <a:rPr lang="en-US" b="1" dirty="0"/>
                <a:t>Azure Stream Analytics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Analytics</a:t>
            </a:r>
          </a:p>
        </p:txBody>
      </p:sp>
    </p:spTree>
    <p:extLst>
      <p:ext uri="{BB962C8B-B14F-4D97-AF65-F5344CB8AC3E}">
        <p14:creationId xmlns:p14="http://schemas.microsoft.com/office/powerpoint/2010/main" val="402851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24303BD-F85F-3F28-4C32-6B2D6A3812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721179" y="1763043"/>
            <a:ext cx="3433301" cy="3433301"/>
          </a:xfrm>
          <a:prstGeom prst="rect">
            <a:avLst/>
          </a:prstGeom>
        </p:spPr>
      </p:pic>
      <p:pic>
        <p:nvPicPr>
          <p:cNvPr id="2" name="Picture 1">
            <a:extLst>
              <a:ext uri="{FF2B5EF4-FFF2-40B4-BE49-F238E27FC236}">
                <a16:creationId xmlns:a16="http://schemas.microsoft.com/office/drawing/2014/main" id="{98D54844-C889-4F19-C992-247D92937F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53" y="1768015"/>
            <a:ext cx="3605567" cy="3435996"/>
          </a:xfrm>
          <a:prstGeom prst="rect">
            <a:avLst/>
          </a:prstGeom>
        </p:spPr>
      </p:pic>
      <p:pic>
        <p:nvPicPr>
          <p:cNvPr id="3" name="Picture 2">
            <a:extLst>
              <a:ext uri="{FF2B5EF4-FFF2-40B4-BE49-F238E27FC236}">
                <a16:creationId xmlns:a16="http://schemas.microsoft.com/office/drawing/2014/main" id="{F4751FF8-A73D-C147-0125-2F21850541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8318" y="1763043"/>
            <a:ext cx="4072553" cy="3593904"/>
          </a:xfrm>
          <a:prstGeom prst="rect">
            <a:avLst/>
          </a:prstGeom>
        </p:spPr>
      </p:pic>
      <p:sp>
        <p:nvSpPr>
          <p:cNvPr id="4" name="Rectangle 3">
            <a:extLst>
              <a:ext uri="{FF2B5EF4-FFF2-40B4-BE49-F238E27FC236}">
                <a16:creationId xmlns:a16="http://schemas.microsoft.com/office/drawing/2014/main" id="{6F836309-3043-14DD-6BBE-20A48EB83D09}"/>
              </a:ext>
            </a:extLst>
          </p:cNvPr>
          <p:cNvSpPr/>
          <p:nvPr/>
        </p:nvSpPr>
        <p:spPr>
          <a:xfrm>
            <a:off x="8955741" y="1154206"/>
            <a:ext cx="3361739"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chemeClr val="tx2"/>
              </a:solidFill>
              <a:latin typeface="Oswald bold" panose="00000800000000000000" pitchFamily="2" charset="0"/>
            </a:endParaRPr>
          </a:p>
        </p:txBody>
      </p:sp>
      <p:sp>
        <p:nvSpPr>
          <p:cNvPr id="5" name="Rectangle 4">
            <a:extLst>
              <a:ext uri="{FF2B5EF4-FFF2-40B4-BE49-F238E27FC236}">
                <a16:creationId xmlns:a16="http://schemas.microsoft.com/office/drawing/2014/main" id="{43772E9A-4655-331C-5D5E-6B0E06D178BB}"/>
              </a:ext>
            </a:extLst>
          </p:cNvPr>
          <p:cNvSpPr/>
          <p:nvPr/>
        </p:nvSpPr>
        <p:spPr>
          <a:xfrm>
            <a:off x="1339605" y="1154205"/>
            <a:ext cx="1578407"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chemeClr val="tx2"/>
              </a:solidFill>
              <a:latin typeface="Oswald bold" panose="00000800000000000000" pitchFamily="2" charset="0"/>
            </a:endParaRPr>
          </a:p>
        </p:txBody>
      </p:sp>
      <p:sp>
        <p:nvSpPr>
          <p:cNvPr id="6" name="Plus 17">
            <a:extLst>
              <a:ext uri="{FF2B5EF4-FFF2-40B4-BE49-F238E27FC236}">
                <a16:creationId xmlns:a16="http://schemas.microsoft.com/office/drawing/2014/main" id="{AC53F832-3A7E-2904-3399-AEF6BFC2BAD4}"/>
              </a:ext>
            </a:extLst>
          </p:cNvPr>
          <p:cNvSpPr/>
          <p:nvPr/>
        </p:nvSpPr>
        <p:spPr bwMode="auto">
          <a:xfrm>
            <a:off x="5128230" y="1763043"/>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
            <a:extLst>
              <a:ext uri="{FF2B5EF4-FFF2-40B4-BE49-F238E27FC236}">
                <a16:creationId xmlns:a16="http://schemas.microsoft.com/office/drawing/2014/main" id="{F399249F-1C87-529C-E4AB-4E1CD3C9837B}"/>
              </a:ext>
            </a:extLst>
          </p:cNvPr>
          <p:cNvSpPr txBox="1">
            <a:spLocks/>
          </p:cNvSpPr>
          <p:nvPr/>
        </p:nvSpPr>
        <p:spPr>
          <a:xfrm>
            <a:off x="838200" y="180298"/>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dirty="0"/>
              <a:t>Azure Functions</a:t>
            </a:r>
          </a:p>
        </p:txBody>
      </p:sp>
    </p:spTree>
    <p:extLst>
      <p:ext uri="{BB962C8B-B14F-4D97-AF65-F5344CB8AC3E}">
        <p14:creationId xmlns:p14="http://schemas.microsoft.com/office/powerpoint/2010/main" val="17217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nodeType="afterEffect">
                                  <p:stCondLst>
                                    <p:cond delay="0"/>
                                  </p:stCondLst>
                                  <p:childTnLst>
                                    <p:animMotion origin="layout" path="M 1.04167E-6 -1.48148E-6 L -0.38789 -0.00231 " pathEditMode="relative" rAng="0" ptsTypes="AA">
                                      <p:cBhvr>
                                        <p:cTn id="19" dur="1000" fill="hold"/>
                                        <p:tgtEl>
                                          <p:spTgt spid="3"/>
                                        </p:tgtEl>
                                        <p:attrNameLst>
                                          <p:attrName>ppt_x</p:attrName>
                                          <p:attrName>ppt_y</p:attrName>
                                        </p:attrNameLst>
                                      </p:cBhvr>
                                      <p:rCtr x="-19401" y="-116"/>
                                    </p:animMotion>
                                  </p:childTnLst>
                                </p:cTn>
                              </p:par>
                              <p:par>
                                <p:cTn id="20" presetID="42" presetClass="path" presetSubtype="0" accel="50000" decel="50000" fill="hold" nodeType="withEffect">
                                  <p:stCondLst>
                                    <p:cond delay="0"/>
                                  </p:stCondLst>
                                  <p:childTnLst>
                                    <p:animMotion origin="layout" path="M 3.125E-6 -3.33333E-6 L 0.39362 -0.00833 " pathEditMode="relative" rAng="0" ptsTypes="AA">
                                      <p:cBhvr>
                                        <p:cTn id="21" dur="1000" fill="hold"/>
                                        <p:tgtEl>
                                          <p:spTgt spid="2"/>
                                        </p:tgtEl>
                                        <p:attrNameLst>
                                          <p:attrName>ppt_x</p:attrName>
                                          <p:attrName>ppt_y</p:attrName>
                                        </p:attrNameLst>
                                      </p:cBhvr>
                                      <p:rCtr x="19674" y="-417"/>
                                    </p:animMotion>
                                  </p:childTnLst>
                                </p:cTn>
                              </p:par>
                              <p:par>
                                <p:cTn id="22" presetID="10" presetClass="exit" presetSubtype="0" fill="hold" nodeType="withEffect">
                                  <p:stCondLst>
                                    <p:cond delay="5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nodeType="withEffect">
                                  <p:stCondLst>
                                    <p:cond delay="50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6"/>
                                        </p:tgtEl>
                                        <p:attrNameLst>
                                          <p:attrName>style.visibility</p:attrName>
                                        </p:attrNameLst>
                                      </p:cBhvr>
                                      <p:to>
                                        <p:strVal val="hidden"/>
                                      </p:to>
                                    </p:set>
                                  </p:childTnLst>
                                </p:cTn>
                              </p:par>
                              <p:par>
                                <p:cTn id="33" presetID="10" presetClass="exit" presetSubtype="0" fill="hold" grpId="2" nodeType="withEffect">
                                  <p:stCondLst>
                                    <p:cond delay="50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grpId="2" nodeType="withEffect">
                                  <p:stCondLst>
                                    <p:cond delay="50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4" grpId="2"/>
      <p:bldP spid="5" grpId="1"/>
      <p:bldP spid="5" grpId="2"/>
      <p:bldP spid="6" grpId="1" animBg="1"/>
      <p:bldP spid="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92300-86AE-62EA-66E7-1FDC56BF011C}"/>
              </a:ext>
            </a:extLst>
          </p:cNvPr>
          <p:cNvSpPr>
            <a:spLocks noGrp="1"/>
          </p:cNvSpPr>
          <p:nvPr>
            <p:ph type="title"/>
          </p:nvPr>
        </p:nvSpPr>
        <p:spPr/>
        <p:txBody>
          <a:bodyPr/>
          <a:lstStyle/>
          <a:p>
            <a:r>
              <a:rPr lang="en-US" dirty="0"/>
              <a:t>Choice of Language</a:t>
            </a:r>
          </a:p>
        </p:txBody>
      </p:sp>
      <p:pic>
        <p:nvPicPr>
          <p:cNvPr id="3" name="Picture 2">
            <a:extLst>
              <a:ext uri="{FF2B5EF4-FFF2-40B4-BE49-F238E27FC236}">
                <a16:creationId xmlns:a16="http://schemas.microsoft.com/office/drawing/2014/main" id="{5F9B9824-6F46-815C-83A7-E6F18DEA03F5}"/>
              </a:ext>
            </a:extLst>
          </p:cNvPr>
          <p:cNvPicPr>
            <a:picLocks noChangeAspect="1"/>
          </p:cNvPicPr>
          <p:nvPr/>
        </p:nvPicPr>
        <p:blipFill rotWithShape="1">
          <a:blip r:embed="rId3">
            <a:extLst>
              <a:ext uri="{28A0092B-C50C-407E-A947-70E740481C1C}">
                <a14:useLocalDpi xmlns:a14="http://schemas.microsoft.com/office/drawing/2010/main" val="0"/>
              </a:ext>
            </a:extLst>
          </a:blip>
          <a:srcRect l="24105" t="22745" r="26916" b="18039"/>
          <a:stretch/>
        </p:blipFill>
        <p:spPr>
          <a:xfrm>
            <a:off x="5103158" y="1502190"/>
            <a:ext cx="1985683" cy="2196617"/>
          </a:xfrm>
          <a:prstGeom prst="rect">
            <a:avLst/>
          </a:prstGeom>
        </p:spPr>
      </p:pic>
      <p:pic>
        <p:nvPicPr>
          <p:cNvPr id="4" name="Picture 3">
            <a:extLst>
              <a:ext uri="{FF2B5EF4-FFF2-40B4-BE49-F238E27FC236}">
                <a16:creationId xmlns:a16="http://schemas.microsoft.com/office/drawing/2014/main" id="{7DBF6CEF-F47A-E307-D0ED-374E1AF95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539" y="2482560"/>
            <a:ext cx="1595864" cy="1813932"/>
          </a:xfrm>
          <a:prstGeom prst="rect">
            <a:avLst/>
          </a:prstGeom>
        </p:spPr>
      </p:pic>
      <p:pic>
        <p:nvPicPr>
          <p:cNvPr id="5" name="Picture 4">
            <a:extLst>
              <a:ext uri="{FF2B5EF4-FFF2-40B4-BE49-F238E27FC236}">
                <a16:creationId xmlns:a16="http://schemas.microsoft.com/office/drawing/2014/main" id="{2BB3C58D-5D81-E2F7-5941-B920DD0E91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156" y="2348216"/>
            <a:ext cx="2082619" cy="2082619"/>
          </a:xfrm>
          <a:prstGeom prst="rect">
            <a:avLst/>
          </a:prstGeom>
        </p:spPr>
      </p:pic>
      <p:pic>
        <p:nvPicPr>
          <p:cNvPr id="6" name="Picture 5">
            <a:extLst>
              <a:ext uri="{FF2B5EF4-FFF2-40B4-BE49-F238E27FC236}">
                <a16:creationId xmlns:a16="http://schemas.microsoft.com/office/drawing/2014/main" id="{C53D20DA-E31F-DB37-1A8D-52413C772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740" y="4115478"/>
            <a:ext cx="831288" cy="1404203"/>
          </a:xfrm>
          <a:prstGeom prst="rect">
            <a:avLst/>
          </a:prstGeom>
        </p:spPr>
      </p:pic>
      <p:pic>
        <p:nvPicPr>
          <p:cNvPr id="7" name="Picture 6">
            <a:extLst>
              <a:ext uri="{FF2B5EF4-FFF2-40B4-BE49-F238E27FC236}">
                <a16:creationId xmlns:a16="http://schemas.microsoft.com/office/drawing/2014/main" id="{93A499F4-92A6-6111-D32D-CBB2C87BB0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269" y="4817579"/>
            <a:ext cx="2543173" cy="738029"/>
          </a:xfrm>
          <a:prstGeom prst="rect">
            <a:avLst/>
          </a:prstGeom>
        </p:spPr>
      </p:pic>
      <p:pic>
        <p:nvPicPr>
          <p:cNvPr id="8" name="Picture 7">
            <a:extLst>
              <a:ext uri="{FF2B5EF4-FFF2-40B4-BE49-F238E27FC236}">
                <a16:creationId xmlns:a16="http://schemas.microsoft.com/office/drawing/2014/main" id="{E7DBF9B2-3843-F195-6FB3-ABCC3B7A75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9934" y="4649707"/>
            <a:ext cx="981881" cy="920381"/>
          </a:xfrm>
          <a:prstGeom prst="rect">
            <a:avLst/>
          </a:prstGeom>
        </p:spPr>
      </p:pic>
      <p:pic>
        <p:nvPicPr>
          <p:cNvPr id="9" name="Picture 8">
            <a:extLst>
              <a:ext uri="{FF2B5EF4-FFF2-40B4-BE49-F238E27FC236}">
                <a16:creationId xmlns:a16="http://schemas.microsoft.com/office/drawing/2014/main" id="{8BC9481F-3C47-CB44-A69D-378997858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3486" y="4572808"/>
            <a:ext cx="1227570" cy="1227570"/>
          </a:xfrm>
          <a:prstGeom prst="rect">
            <a:avLst/>
          </a:prstGeom>
        </p:spPr>
      </p:pic>
    </p:spTree>
    <p:extLst>
      <p:ext uri="{BB962C8B-B14F-4D97-AF65-F5344CB8AC3E}">
        <p14:creationId xmlns:p14="http://schemas.microsoft.com/office/powerpoint/2010/main" val="21541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273-90A7-B896-7047-52AEDA8BC45E}"/>
              </a:ext>
            </a:extLst>
          </p:cNvPr>
          <p:cNvSpPr>
            <a:spLocks noGrp="1"/>
          </p:cNvSpPr>
          <p:nvPr>
            <p:ph type="title"/>
          </p:nvPr>
        </p:nvSpPr>
        <p:spPr/>
        <p:txBody>
          <a:bodyPr/>
          <a:lstStyle/>
          <a:p>
            <a:r>
              <a:rPr lang="en-US" dirty="0"/>
              <a:t>Bring your own dependencies</a:t>
            </a:r>
          </a:p>
        </p:txBody>
      </p:sp>
      <p:pic>
        <p:nvPicPr>
          <p:cNvPr id="3" name="Picture 2">
            <a:extLst>
              <a:ext uri="{FF2B5EF4-FFF2-40B4-BE49-F238E27FC236}">
                <a16:creationId xmlns:a16="http://schemas.microsoft.com/office/drawing/2014/main" id="{E1F82930-2FFA-85DC-4010-E610D9A3B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92" y="1549294"/>
            <a:ext cx="3633134" cy="3529953"/>
          </a:xfrm>
          <a:prstGeom prst="rect">
            <a:avLst/>
          </a:prstGeom>
        </p:spPr>
      </p:pic>
      <p:pic>
        <p:nvPicPr>
          <p:cNvPr id="4" name="Picture 3">
            <a:extLst>
              <a:ext uri="{FF2B5EF4-FFF2-40B4-BE49-F238E27FC236}">
                <a16:creationId xmlns:a16="http://schemas.microsoft.com/office/drawing/2014/main" id="{70345E67-51AA-C92E-50C0-C9316F12FB48}"/>
              </a:ext>
            </a:extLst>
          </p:cNvPr>
          <p:cNvPicPr>
            <a:picLocks noChangeAspect="1"/>
          </p:cNvPicPr>
          <p:nvPr/>
        </p:nvPicPr>
        <p:blipFill rotWithShape="1">
          <a:blip r:embed="rId4">
            <a:extLst>
              <a:ext uri="{28A0092B-C50C-407E-A947-70E740481C1C}">
                <a14:useLocalDpi xmlns:a14="http://schemas.microsoft.com/office/drawing/2010/main" val="0"/>
              </a:ext>
            </a:extLst>
          </a:blip>
          <a:srcRect t="30000" b="26666"/>
          <a:stretch/>
        </p:blipFill>
        <p:spPr>
          <a:xfrm>
            <a:off x="6096000" y="2794176"/>
            <a:ext cx="4624576" cy="2003983"/>
          </a:xfrm>
          <a:prstGeom prst="rect">
            <a:avLst/>
          </a:prstGeom>
        </p:spPr>
      </p:pic>
    </p:spTree>
    <p:extLst>
      <p:ext uri="{BB962C8B-B14F-4D97-AF65-F5344CB8AC3E}">
        <p14:creationId xmlns:p14="http://schemas.microsoft.com/office/powerpoint/2010/main" val="74244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3DF4-F636-D860-C9B8-19701741BF79}"/>
              </a:ext>
            </a:extLst>
          </p:cNvPr>
          <p:cNvSpPr>
            <a:spLocks noGrp="1"/>
          </p:cNvSpPr>
          <p:nvPr>
            <p:ph type="title"/>
          </p:nvPr>
        </p:nvSpPr>
        <p:spPr/>
        <p:txBody>
          <a:bodyPr/>
          <a:lstStyle/>
          <a:p>
            <a:r>
              <a:rPr lang="en-US" dirty="0"/>
              <a:t>Simplified Integration</a:t>
            </a:r>
          </a:p>
        </p:txBody>
      </p:sp>
      <p:pic>
        <p:nvPicPr>
          <p:cNvPr id="3" name="Picture 2">
            <a:extLst>
              <a:ext uri="{FF2B5EF4-FFF2-40B4-BE49-F238E27FC236}">
                <a16:creationId xmlns:a16="http://schemas.microsoft.com/office/drawing/2014/main" id="{7D5676EF-31C6-4AF3-D576-8EDD437E2267}"/>
              </a:ext>
            </a:extLst>
          </p:cNvPr>
          <p:cNvPicPr>
            <a:picLocks noChangeAspect="1"/>
          </p:cNvPicPr>
          <p:nvPr/>
        </p:nvPicPr>
        <p:blipFill rotWithShape="1">
          <a:blip r:embed="rId3">
            <a:extLst>
              <a:ext uri="{28A0092B-C50C-407E-A947-70E740481C1C}">
                <a14:useLocalDpi xmlns:a14="http://schemas.microsoft.com/office/drawing/2010/main" val="0"/>
              </a:ext>
            </a:extLst>
          </a:blip>
          <a:srcRect l="22161" r="20200"/>
          <a:stretch/>
        </p:blipFill>
        <p:spPr>
          <a:xfrm>
            <a:off x="211843" y="1812294"/>
            <a:ext cx="1646514" cy="1499713"/>
          </a:xfrm>
          <a:prstGeom prst="rect">
            <a:avLst/>
          </a:prstGeom>
        </p:spPr>
      </p:pic>
      <p:pic>
        <p:nvPicPr>
          <p:cNvPr id="4" name="Picture 3">
            <a:extLst>
              <a:ext uri="{FF2B5EF4-FFF2-40B4-BE49-F238E27FC236}">
                <a16:creationId xmlns:a16="http://schemas.microsoft.com/office/drawing/2014/main" id="{16340783-E3FE-949E-37A8-1F4C1C917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449" y="1858923"/>
            <a:ext cx="1538230" cy="1532656"/>
          </a:xfrm>
          <a:prstGeom prst="rect">
            <a:avLst/>
          </a:prstGeom>
        </p:spPr>
      </p:pic>
      <p:pic>
        <p:nvPicPr>
          <p:cNvPr id="5" name="Picture 4">
            <a:extLst>
              <a:ext uri="{FF2B5EF4-FFF2-40B4-BE49-F238E27FC236}">
                <a16:creationId xmlns:a16="http://schemas.microsoft.com/office/drawing/2014/main" id="{379BA65B-B0CB-917B-6E26-663EF14F8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279" y="1858923"/>
            <a:ext cx="1499713" cy="1499713"/>
          </a:xfrm>
          <a:prstGeom prst="rect">
            <a:avLst/>
          </a:prstGeom>
        </p:spPr>
      </p:pic>
      <p:pic>
        <p:nvPicPr>
          <p:cNvPr id="6" name="Picture 5">
            <a:extLst>
              <a:ext uri="{FF2B5EF4-FFF2-40B4-BE49-F238E27FC236}">
                <a16:creationId xmlns:a16="http://schemas.microsoft.com/office/drawing/2014/main" id="{5B4E7867-30D3-FD01-27AF-E7C651F6A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972" y="1858923"/>
            <a:ext cx="1466770" cy="1466770"/>
          </a:xfrm>
          <a:prstGeom prst="rect">
            <a:avLst/>
          </a:prstGeom>
        </p:spPr>
      </p:pic>
      <p:pic>
        <p:nvPicPr>
          <p:cNvPr id="7" name="Picture 6">
            <a:extLst>
              <a:ext uri="{FF2B5EF4-FFF2-40B4-BE49-F238E27FC236}">
                <a16:creationId xmlns:a16="http://schemas.microsoft.com/office/drawing/2014/main" id="{42C67997-5AC2-4B23-8AFF-5CAB30C8FFB4}"/>
              </a:ext>
            </a:extLst>
          </p:cNvPr>
          <p:cNvPicPr>
            <a:picLocks noChangeAspect="1"/>
          </p:cNvPicPr>
          <p:nvPr/>
        </p:nvPicPr>
        <p:blipFill rotWithShape="1">
          <a:blip r:embed="rId7">
            <a:extLst>
              <a:ext uri="{28A0092B-C50C-407E-A947-70E740481C1C}">
                <a14:useLocalDpi xmlns:a14="http://schemas.microsoft.com/office/drawing/2010/main" val="0"/>
              </a:ext>
            </a:extLst>
          </a:blip>
          <a:srcRect l="23216" r="24335"/>
          <a:stretch/>
        </p:blipFill>
        <p:spPr>
          <a:xfrm>
            <a:off x="6392601" y="1858923"/>
            <a:ext cx="1458449" cy="1466770"/>
          </a:xfrm>
          <a:prstGeom prst="rect">
            <a:avLst/>
          </a:prstGeom>
        </p:spPr>
      </p:pic>
      <p:pic>
        <p:nvPicPr>
          <p:cNvPr id="8" name="Picture 7">
            <a:extLst>
              <a:ext uri="{FF2B5EF4-FFF2-40B4-BE49-F238E27FC236}">
                <a16:creationId xmlns:a16="http://schemas.microsoft.com/office/drawing/2014/main" id="{655E495A-E1B9-A3E0-1C63-7ADF7060D4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1664" y="1793037"/>
            <a:ext cx="1538229" cy="1538229"/>
          </a:xfrm>
          <a:prstGeom prst="rect">
            <a:avLst/>
          </a:prstGeom>
        </p:spPr>
      </p:pic>
      <p:pic>
        <p:nvPicPr>
          <p:cNvPr id="9" name="Picture 8">
            <a:extLst>
              <a:ext uri="{FF2B5EF4-FFF2-40B4-BE49-F238E27FC236}">
                <a16:creationId xmlns:a16="http://schemas.microsoft.com/office/drawing/2014/main" id="{73124D99-48EA-B2E1-4B93-BB28CC87E7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8461" y="4084687"/>
            <a:ext cx="3523321" cy="553272"/>
          </a:xfrm>
          <a:prstGeom prst="rect">
            <a:avLst/>
          </a:prstGeom>
        </p:spPr>
      </p:pic>
      <p:pic>
        <p:nvPicPr>
          <p:cNvPr id="10" name="Picture 9">
            <a:extLst>
              <a:ext uri="{FF2B5EF4-FFF2-40B4-BE49-F238E27FC236}">
                <a16:creationId xmlns:a16="http://schemas.microsoft.com/office/drawing/2014/main" id="{D8756FC4-95DA-94DC-CE30-61C9E0B7FD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218" y="3834272"/>
            <a:ext cx="3685555" cy="1108616"/>
          </a:xfrm>
          <a:prstGeom prst="rect">
            <a:avLst/>
          </a:prstGeom>
        </p:spPr>
      </p:pic>
      <p:pic>
        <p:nvPicPr>
          <p:cNvPr id="11" name="Picture 10">
            <a:extLst>
              <a:ext uri="{FF2B5EF4-FFF2-40B4-BE49-F238E27FC236}">
                <a16:creationId xmlns:a16="http://schemas.microsoft.com/office/drawing/2014/main" id="{20D794A9-C5D7-9E5A-2D3C-4BFC8407F0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615" y="3690531"/>
            <a:ext cx="1466770" cy="1466770"/>
          </a:xfrm>
          <a:prstGeom prst="rect">
            <a:avLst/>
          </a:prstGeom>
        </p:spPr>
      </p:pic>
    </p:spTree>
    <p:extLst>
      <p:ext uri="{BB962C8B-B14F-4D97-AF65-F5344CB8AC3E}">
        <p14:creationId xmlns:p14="http://schemas.microsoft.com/office/powerpoint/2010/main" val="5542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9429-BA58-72DB-32BD-1EBDF5A2CB00}"/>
              </a:ext>
            </a:extLst>
          </p:cNvPr>
          <p:cNvSpPr>
            <a:spLocks noGrp="1"/>
          </p:cNvSpPr>
          <p:nvPr>
            <p:ph type="title"/>
          </p:nvPr>
        </p:nvSpPr>
        <p:spPr/>
        <p:txBody>
          <a:bodyPr/>
          <a:lstStyle/>
          <a:p>
            <a:r>
              <a:rPr lang="en-US" dirty="0"/>
              <a:t>Flexible Development</a:t>
            </a:r>
          </a:p>
        </p:txBody>
      </p:sp>
      <p:pic>
        <p:nvPicPr>
          <p:cNvPr id="3" name="Picture 2">
            <a:extLst>
              <a:ext uri="{FF2B5EF4-FFF2-40B4-BE49-F238E27FC236}">
                <a16:creationId xmlns:a16="http://schemas.microsoft.com/office/drawing/2014/main" id="{C88B2B3A-D48E-CF27-5A0F-E92D4FA2C442}"/>
              </a:ext>
            </a:extLst>
          </p:cNvPr>
          <p:cNvPicPr>
            <a:picLocks noChangeAspect="1"/>
          </p:cNvPicPr>
          <p:nvPr/>
        </p:nvPicPr>
        <p:blipFill rotWithShape="1">
          <a:blip r:embed="rId3">
            <a:extLst>
              <a:ext uri="{28A0092B-C50C-407E-A947-70E740481C1C}">
                <a14:useLocalDpi xmlns:a14="http://schemas.microsoft.com/office/drawing/2010/main" val="0"/>
              </a:ext>
            </a:extLst>
          </a:blip>
          <a:srcRect l="23401" t="3529" r="23586" b="3922"/>
          <a:stretch/>
        </p:blipFill>
        <p:spPr>
          <a:xfrm>
            <a:off x="3904707" y="1631939"/>
            <a:ext cx="1704232" cy="1686368"/>
          </a:xfrm>
          <a:prstGeom prst="rect">
            <a:avLst/>
          </a:prstGeom>
        </p:spPr>
      </p:pic>
      <p:pic>
        <p:nvPicPr>
          <p:cNvPr id="4" name="Picture 3">
            <a:extLst>
              <a:ext uri="{FF2B5EF4-FFF2-40B4-BE49-F238E27FC236}">
                <a16:creationId xmlns:a16="http://schemas.microsoft.com/office/drawing/2014/main" id="{2CDC5C1F-A1DD-D405-E35F-5B96C679C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820" y="1505861"/>
            <a:ext cx="1777675" cy="1777675"/>
          </a:xfrm>
          <a:prstGeom prst="rect">
            <a:avLst/>
          </a:prstGeom>
        </p:spPr>
      </p:pic>
      <p:pic>
        <p:nvPicPr>
          <p:cNvPr id="5" name="Picture 4">
            <a:extLst>
              <a:ext uri="{FF2B5EF4-FFF2-40B4-BE49-F238E27FC236}">
                <a16:creationId xmlns:a16="http://schemas.microsoft.com/office/drawing/2014/main" id="{83782F4D-33E9-CFF9-D9BB-EE354512C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20" y="1568901"/>
            <a:ext cx="2377782" cy="1777674"/>
          </a:xfrm>
          <a:prstGeom prst="rect">
            <a:avLst/>
          </a:prstGeom>
        </p:spPr>
      </p:pic>
      <p:pic>
        <p:nvPicPr>
          <p:cNvPr id="6" name="Picture 5">
            <a:extLst>
              <a:ext uri="{FF2B5EF4-FFF2-40B4-BE49-F238E27FC236}">
                <a16:creationId xmlns:a16="http://schemas.microsoft.com/office/drawing/2014/main" id="{BB35322B-6056-B601-82EC-026214B3F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006" y="1631939"/>
            <a:ext cx="2005573" cy="1686367"/>
          </a:xfrm>
          <a:prstGeom prst="rect">
            <a:avLst/>
          </a:prstGeom>
        </p:spPr>
      </p:pic>
      <p:grpSp>
        <p:nvGrpSpPr>
          <p:cNvPr id="15" name="Group 14">
            <a:extLst>
              <a:ext uri="{FF2B5EF4-FFF2-40B4-BE49-F238E27FC236}">
                <a16:creationId xmlns:a16="http://schemas.microsoft.com/office/drawing/2014/main" id="{58420C53-63E9-305A-F6E3-B19B303D7FB3}"/>
              </a:ext>
            </a:extLst>
          </p:cNvPr>
          <p:cNvGrpSpPr/>
          <p:nvPr/>
        </p:nvGrpSpPr>
        <p:grpSpPr>
          <a:xfrm>
            <a:off x="2134778" y="3967765"/>
            <a:ext cx="2377782" cy="1684243"/>
            <a:chOff x="621420" y="3727133"/>
            <a:chExt cx="2377782" cy="1684243"/>
          </a:xfrm>
        </p:grpSpPr>
        <p:pic>
          <p:nvPicPr>
            <p:cNvPr id="7" name="Picture 6">
              <a:extLst>
                <a:ext uri="{FF2B5EF4-FFF2-40B4-BE49-F238E27FC236}">
                  <a16:creationId xmlns:a16="http://schemas.microsoft.com/office/drawing/2014/main" id="{815A439A-4025-F892-17F1-9FCA2F97D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33" y="4876737"/>
              <a:ext cx="2112155" cy="534639"/>
            </a:xfrm>
            <a:prstGeom prst="rect">
              <a:avLst/>
            </a:prstGeom>
          </p:spPr>
        </p:pic>
        <p:pic>
          <p:nvPicPr>
            <p:cNvPr id="10" name="Picture 9">
              <a:extLst>
                <a:ext uri="{FF2B5EF4-FFF2-40B4-BE49-F238E27FC236}">
                  <a16:creationId xmlns:a16="http://schemas.microsoft.com/office/drawing/2014/main" id="{DBE2F1E2-DACD-D3D7-FECF-45790F6707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20" y="3727133"/>
              <a:ext cx="927100" cy="927100"/>
            </a:xfrm>
            <a:prstGeom prst="rect">
              <a:avLst/>
            </a:prstGeom>
          </p:spPr>
        </p:pic>
        <p:pic>
          <p:nvPicPr>
            <p:cNvPr id="12" name="Picture 11">
              <a:extLst>
                <a:ext uri="{FF2B5EF4-FFF2-40B4-BE49-F238E27FC236}">
                  <a16:creationId xmlns:a16="http://schemas.microsoft.com/office/drawing/2014/main" id="{6C51982B-FACE-8C68-3AEB-7977C6CFA4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7204" y="3727133"/>
              <a:ext cx="951998" cy="927100"/>
            </a:xfrm>
            <a:prstGeom prst="rect">
              <a:avLst/>
            </a:prstGeom>
          </p:spPr>
        </p:pic>
      </p:grpSp>
      <p:grpSp>
        <p:nvGrpSpPr>
          <p:cNvPr id="21" name="Group 20">
            <a:extLst>
              <a:ext uri="{FF2B5EF4-FFF2-40B4-BE49-F238E27FC236}">
                <a16:creationId xmlns:a16="http://schemas.microsoft.com/office/drawing/2014/main" id="{B0FBDC31-E8BC-4DE5-910F-13ADD2F9F6FE}"/>
              </a:ext>
            </a:extLst>
          </p:cNvPr>
          <p:cNvGrpSpPr/>
          <p:nvPr/>
        </p:nvGrpSpPr>
        <p:grpSpPr>
          <a:xfrm>
            <a:off x="5851737" y="4650978"/>
            <a:ext cx="5409124" cy="932782"/>
            <a:chOff x="6161455" y="4043022"/>
            <a:chExt cx="5409124" cy="932782"/>
          </a:xfrm>
        </p:grpSpPr>
        <p:pic>
          <p:nvPicPr>
            <p:cNvPr id="17" name="Picture 16">
              <a:extLst>
                <a:ext uri="{FF2B5EF4-FFF2-40B4-BE49-F238E27FC236}">
                  <a16:creationId xmlns:a16="http://schemas.microsoft.com/office/drawing/2014/main" id="{A143DB65-AA2B-8EF6-3564-CBAB4FA4DA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1455" y="4043022"/>
              <a:ext cx="1451235" cy="932782"/>
            </a:xfrm>
            <a:prstGeom prst="rect">
              <a:avLst/>
            </a:prstGeom>
          </p:spPr>
        </p:pic>
        <p:pic>
          <p:nvPicPr>
            <p:cNvPr id="18" name="Picture 17">
              <a:extLst>
                <a:ext uri="{FF2B5EF4-FFF2-40B4-BE49-F238E27FC236}">
                  <a16:creationId xmlns:a16="http://schemas.microsoft.com/office/drawing/2014/main" id="{A7F90E46-80FD-1463-D75F-AF525A3FF6A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141983" y="4043022"/>
              <a:ext cx="809355" cy="932782"/>
            </a:xfrm>
            <a:prstGeom prst="rect">
              <a:avLst/>
            </a:prstGeom>
          </p:spPr>
        </p:pic>
        <p:pic>
          <p:nvPicPr>
            <p:cNvPr id="19" name="Picture 18">
              <a:extLst>
                <a:ext uri="{FF2B5EF4-FFF2-40B4-BE49-F238E27FC236}">
                  <a16:creationId xmlns:a16="http://schemas.microsoft.com/office/drawing/2014/main" id="{EBE53F2C-415E-D8D9-6344-D98FCDB77B9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480631" y="4133763"/>
              <a:ext cx="809355" cy="751300"/>
            </a:xfrm>
            <a:prstGeom prst="rect">
              <a:avLst/>
            </a:prstGeom>
          </p:spPr>
        </p:pic>
        <p:pic>
          <p:nvPicPr>
            <p:cNvPr id="20" name="Picture 19">
              <a:extLst>
                <a:ext uri="{FF2B5EF4-FFF2-40B4-BE49-F238E27FC236}">
                  <a16:creationId xmlns:a16="http://schemas.microsoft.com/office/drawing/2014/main" id="{430484C3-7C1A-95BF-C4D0-EF76CE44CEE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819279" y="4133763"/>
              <a:ext cx="751300" cy="751300"/>
            </a:xfrm>
            <a:prstGeom prst="rect">
              <a:avLst/>
            </a:prstGeom>
          </p:spPr>
        </p:pic>
      </p:grpSp>
    </p:spTree>
    <p:extLst>
      <p:ext uri="{BB962C8B-B14F-4D97-AF65-F5344CB8AC3E}">
        <p14:creationId xmlns:p14="http://schemas.microsoft.com/office/powerpoint/2010/main" val="185173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spTree>
    <p:extLst>
      <p:ext uri="{BB962C8B-B14F-4D97-AF65-F5344CB8AC3E}">
        <p14:creationId xmlns:p14="http://schemas.microsoft.com/office/powerpoint/2010/main" val="152947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spTree>
    <p:extLst>
      <p:ext uri="{BB962C8B-B14F-4D97-AF65-F5344CB8AC3E}">
        <p14:creationId xmlns:p14="http://schemas.microsoft.com/office/powerpoint/2010/main" val="49501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7E6F-C57E-0389-9C4C-E701CC264A81}"/>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EB75CDB4-72AA-3EE6-AD52-BC2748A5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5404" y="2839169"/>
            <a:ext cx="1131056" cy="1131056"/>
          </a:xfrm>
          <a:prstGeom prst="rect">
            <a:avLst/>
          </a:prstGeom>
        </p:spPr>
      </p:pic>
      <p:pic>
        <p:nvPicPr>
          <p:cNvPr id="5" name="Graphic 4">
            <a:extLst>
              <a:ext uri="{FF2B5EF4-FFF2-40B4-BE49-F238E27FC236}">
                <a16:creationId xmlns:a16="http://schemas.microsoft.com/office/drawing/2014/main" id="{EF165E93-7E8C-85FB-F048-ADACE5CF2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0245" y="2839168"/>
            <a:ext cx="1131056" cy="1131056"/>
          </a:xfrm>
          <a:prstGeom prst="rect">
            <a:avLst/>
          </a:prstGeom>
        </p:spPr>
      </p:pic>
      <p:grpSp>
        <p:nvGrpSpPr>
          <p:cNvPr id="11" name="Group 10">
            <a:extLst>
              <a:ext uri="{FF2B5EF4-FFF2-40B4-BE49-F238E27FC236}">
                <a16:creationId xmlns:a16="http://schemas.microsoft.com/office/drawing/2014/main" id="{3DA20122-5290-6F5F-FC2F-F4B1FCB008DC}"/>
              </a:ext>
            </a:extLst>
          </p:cNvPr>
          <p:cNvGrpSpPr/>
          <p:nvPr/>
        </p:nvGrpSpPr>
        <p:grpSpPr>
          <a:xfrm>
            <a:off x="6659206" y="1481558"/>
            <a:ext cx="1312362" cy="1131055"/>
            <a:chOff x="5562163" y="1337245"/>
            <a:chExt cx="899587" cy="731498"/>
          </a:xfrm>
        </p:grpSpPr>
        <p:pic>
          <p:nvPicPr>
            <p:cNvPr id="8" name="Graphic 7">
              <a:extLst>
                <a:ext uri="{FF2B5EF4-FFF2-40B4-BE49-F238E27FC236}">
                  <a16:creationId xmlns:a16="http://schemas.microsoft.com/office/drawing/2014/main" id="{C57756C0-7E21-1093-1078-B12006CF3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B688371-C988-A8DD-6BFD-FEABD2174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2" name="Group 11">
            <a:extLst>
              <a:ext uri="{FF2B5EF4-FFF2-40B4-BE49-F238E27FC236}">
                <a16:creationId xmlns:a16="http://schemas.microsoft.com/office/drawing/2014/main" id="{A5124321-9857-E00C-02D1-00E64DD8AD1A}"/>
              </a:ext>
            </a:extLst>
          </p:cNvPr>
          <p:cNvGrpSpPr/>
          <p:nvPr/>
        </p:nvGrpSpPr>
        <p:grpSpPr>
          <a:xfrm>
            <a:off x="6659206" y="2839169"/>
            <a:ext cx="1312362" cy="1131055"/>
            <a:chOff x="5562163" y="1337245"/>
            <a:chExt cx="899587" cy="731498"/>
          </a:xfrm>
        </p:grpSpPr>
        <p:pic>
          <p:nvPicPr>
            <p:cNvPr id="13" name="Graphic 12">
              <a:extLst>
                <a:ext uri="{FF2B5EF4-FFF2-40B4-BE49-F238E27FC236}">
                  <a16:creationId xmlns:a16="http://schemas.microsoft.com/office/drawing/2014/main" id="{4EFF7698-3429-F964-1AE3-690431943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4" name="Picture 13">
              <a:extLst>
                <a:ext uri="{FF2B5EF4-FFF2-40B4-BE49-F238E27FC236}">
                  <a16:creationId xmlns:a16="http://schemas.microsoft.com/office/drawing/2014/main" id="{BDDD2738-EFD8-0737-7B5D-9976C560AD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5" name="Group 14">
            <a:extLst>
              <a:ext uri="{FF2B5EF4-FFF2-40B4-BE49-F238E27FC236}">
                <a16:creationId xmlns:a16="http://schemas.microsoft.com/office/drawing/2014/main" id="{6B75CAF0-3D74-0528-0034-4EF52865E908}"/>
              </a:ext>
            </a:extLst>
          </p:cNvPr>
          <p:cNvGrpSpPr/>
          <p:nvPr/>
        </p:nvGrpSpPr>
        <p:grpSpPr>
          <a:xfrm>
            <a:off x="6659206" y="4196780"/>
            <a:ext cx="1312362" cy="1131055"/>
            <a:chOff x="5562163" y="1337245"/>
            <a:chExt cx="899587" cy="731498"/>
          </a:xfrm>
        </p:grpSpPr>
        <p:pic>
          <p:nvPicPr>
            <p:cNvPr id="16" name="Graphic 15">
              <a:extLst>
                <a:ext uri="{FF2B5EF4-FFF2-40B4-BE49-F238E27FC236}">
                  <a16:creationId xmlns:a16="http://schemas.microsoft.com/office/drawing/2014/main" id="{6391799B-A5C9-11E6-CDB3-3FBCC6E5C9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7" name="Picture 16">
              <a:extLst>
                <a:ext uri="{FF2B5EF4-FFF2-40B4-BE49-F238E27FC236}">
                  <a16:creationId xmlns:a16="http://schemas.microsoft.com/office/drawing/2014/main" id="{7DF110B6-DC31-D98E-ED9A-8380F61E8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29" name="Straight Arrow Connector 28">
            <a:extLst>
              <a:ext uri="{FF2B5EF4-FFF2-40B4-BE49-F238E27FC236}">
                <a16:creationId xmlns:a16="http://schemas.microsoft.com/office/drawing/2014/main" id="{25AFD683-7A8F-47F3-2C3C-418F51FC4B52}"/>
              </a:ext>
            </a:extLst>
          </p:cNvPr>
          <p:cNvCxnSpPr>
            <a:cxnSpLocks/>
            <a:stCxn id="3" idx="3"/>
            <a:endCxn id="5" idx="1"/>
          </p:cNvCxnSpPr>
          <p:nvPr/>
        </p:nvCxnSpPr>
        <p:spPr>
          <a:xfrm flipV="1">
            <a:off x="3296460" y="3404696"/>
            <a:ext cx="803785"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8F063B-F380-419D-4510-E04611D5966D}"/>
              </a:ext>
            </a:extLst>
          </p:cNvPr>
          <p:cNvCxnSpPr>
            <a:stCxn id="5" idx="3"/>
            <a:endCxn id="8" idx="1"/>
          </p:cNvCxnSpPr>
          <p:nvPr/>
        </p:nvCxnSpPr>
        <p:spPr>
          <a:xfrm flipV="1">
            <a:off x="5231301" y="2047086"/>
            <a:ext cx="1673122" cy="135761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0B9BBD-1301-8B46-9169-806B757D0681}"/>
              </a:ext>
            </a:extLst>
          </p:cNvPr>
          <p:cNvCxnSpPr>
            <a:stCxn id="5" idx="3"/>
            <a:endCxn id="13" idx="1"/>
          </p:cNvCxnSpPr>
          <p:nvPr/>
        </p:nvCxnSpPr>
        <p:spPr>
          <a:xfrm>
            <a:off x="5231301" y="3404696"/>
            <a:ext cx="1673122"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6D182A-F83C-E0C9-9D47-254E52C3AAF0}"/>
              </a:ext>
            </a:extLst>
          </p:cNvPr>
          <p:cNvCxnSpPr>
            <a:stCxn id="5" idx="3"/>
            <a:endCxn id="16" idx="1"/>
          </p:cNvCxnSpPr>
          <p:nvPr/>
        </p:nvCxnSpPr>
        <p:spPr>
          <a:xfrm>
            <a:off x="5231301" y="3404696"/>
            <a:ext cx="1673122" cy="13576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EFE25C3B-532C-EF75-6854-0DD20F1FFF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2839170"/>
            <a:ext cx="1131054" cy="1131054"/>
          </a:xfrm>
          <a:prstGeom prst="rect">
            <a:avLst/>
          </a:prstGeom>
        </p:spPr>
      </p:pic>
      <p:pic>
        <p:nvPicPr>
          <p:cNvPr id="19" name="Graphic 18">
            <a:extLst>
              <a:ext uri="{FF2B5EF4-FFF2-40B4-BE49-F238E27FC236}">
                <a16:creationId xmlns:a16="http://schemas.microsoft.com/office/drawing/2014/main" id="{24F1BEFC-4BB2-17FA-6D35-9687A76D16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1481558"/>
            <a:ext cx="1131054" cy="1131054"/>
          </a:xfrm>
          <a:prstGeom prst="rect">
            <a:avLst/>
          </a:prstGeom>
        </p:spPr>
      </p:pic>
      <p:pic>
        <p:nvPicPr>
          <p:cNvPr id="26" name="Graphic 25">
            <a:extLst>
              <a:ext uri="{FF2B5EF4-FFF2-40B4-BE49-F238E27FC236}">
                <a16:creationId xmlns:a16="http://schemas.microsoft.com/office/drawing/2014/main" id="{4700CADD-FE3F-5619-7896-7401B858F9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4196781"/>
            <a:ext cx="1131054" cy="1131054"/>
          </a:xfrm>
          <a:prstGeom prst="rect">
            <a:avLst/>
          </a:prstGeom>
        </p:spPr>
      </p:pic>
      <p:cxnSp>
        <p:nvCxnSpPr>
          <p:cNvPr id="37" name="Straight Arrow Connector 36">
            <a:extLst>
              <a:ext uri="{FF2B5EF4-FFF2-40B4-BE49-F238E27FC236}">
                <a16:creationId xmlns:a16="http://schemas.microsoft.com/office/drawing/2014/main" id="{5F7E8B6C-3F45-2DCC-AB05-E4487193BF8D}"/>
              </a:ext>
            </a:extLst>
          </p:cNvPr>
          <p:cNvCxnSpPr>
            <a:stCxn id="8" idx="3"/>
            <a:endCxn id="19" idx="1"/>
          </p:cNvCxnSpPr>
          <p:nvPr/>
        </p:nvCxnSpPr>
        <p:spPr>
          <a:xfrm flipV="1">
            <a:off x="7971568"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AB156F5-B333-C841-431B-672F3789BA77}"/>
              </a:ext>
            </a:extLst>
          </p:cNvPr>
          <p:cNvCxnSpPr>
            <a:stCxn id="13" idx="3"/>
            <a:endCxn id="18" idx="1"/>
          </p:cNvCxnSpPr>
          <p:nvPr/>
        </p:nvCxnSpPr>
        <p:spPr>
          <a:xfrm>
            <a:off x="7971568"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0114B7C-F5C7-64C7-C2AE-5B02C0618311}"/>
              </a:ext>
            </a:extLst>
          </p:cNvPr>
          <p:cNvCxnSpPr>
            <a:stCxn id="16" idx="3"/>
            <a:endCxn id="26" idx="1"/>
          </p:cNvCxnSpPr>
          <p:nvPr/>
        </p:nvCxnSpPr>
        <p:spPr>
          <a:xfrm>
            <a:off x="7971568"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CBA7F4-4ACD-7CF7-C403-973062D72FDE}"/>
              </a:ext>
            </a:extLst>
          </p:cNvPr>
          <p:cNvCxnSpPr>
            <a:cxnSpLocks/>
          </p:cNvCxnSpPr>
          <p:nvPr/>
        </p:nvCxnSpPr>
        <p:spPr>
          <a:xfrm>
            <a:off x="5404272"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04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par>
                                <p:cTn id="28" presetID="22" presetClass="entr" presetSubtype="8"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par>
                                <p:cTn id="31" presetID="22" presetClass="entr" presetSubtype="8"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par>
                                <p:cTn id="43" presetID="22" presetClass="entr" presetSubtype="8"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par>
                                <p:cTn id="46" presetID="22" presetClass="entr" presetSubtype="8"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dissolv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spTree>
    <p:extLst>
      <p:ext uri="{BB962C8B-B14F-4D97-AF65-F5344CB8AC3E}">
        <p14:creationId xmlns:p14="http://schemas.microsoft.com/office/powerpoint/2010/main" val="149484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spTree>
    <p:extLst>
      <p:ext uri="{BB962C8B-B14F-4D97-AF65-F5344CB8AC3E}">
        <p14:creationId xmlns:p14="http://schemas.microsoft.com/office/powerpoint/2010/main" val="105361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63" name="Group 62">
            <a:extLst>
              <a:ext uri="{FF2B5EF4-FFF2-40B4-BE49-F238E27FC236}">
                <a16:creationId xmlns:a16="http://schemas.microsoft.com/office/drawing/2014/main" id="{CCD4BFF9-8C4E-B806-ECA9-A2DB08BF7DCA}"/>
              </a:ext>
            </a:extLst>
          </p:cNvPr>
          <p:cNvGrpSpPr/>
          <p:nvPr/>
        </p:nvGrpSpPr>
        <p:grpSpPr>
          <a:xfrm>
            <a:off x="8115335" y="1329975"/>
            <a:ext cx="1746668" cy="3682700"/>
            <a:chOff x="8115335" y="1329975"/>
            <a:chExt cx="1746668" cy="3682700"/>
          </a:xfrm>
        </p:grpSpPr>
        <p:pic>
          <p:nvPicPr>
            <p:cNvPr id="20" name="Graphic 19">
              <a:extLst>
                <a:ext uri="{FF2B5EF4-FFF2-40B4-BE49-F238E27FC236}">
                  <a16:creationId xmlns:a16="http://schemas.microsoft.com/office/drawing/2014/main" id="{633BCB1C-721E-B1FE-0C63-F53B8E70692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7" name="TextBox 26">
              <a:extLst>
                <a:ext uri="{FF2B5EF4-FFF2-40B4-BE49-F238E27FC236}">
                  <a16:creationId xmlns:a16="http://schemas.microsoft.com/office/drawing/2014/main" id="{F515697B-73CC-27B9-B68A-9F1AC7585033}"/>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Functions</a:t>
              </a:r>
            </a:p>
            <a:p>
              <a:pPr algn="ctr"/>
              <a:r>
                <a:rPr lang="en-US" dirty="0">
                  <a:solidFill>
                    <a:srgbClr val="80A716"/>
                  </a:solidFill>
                  <a:latin typeface="Kamerik205 8" panose="020B0803030600020004" pitchFamily="34" charset="0"/>
                </a:rPr>
                <a:t>Runtime</a:t>
              </a:r>
            </a:p>
          </p:txBody>
        </p:sp>
        <p:cxnSp>
          <p:nvCxnSpPr>
            <p:cNvPr id="37" name="Straight Connector 36">
              <a:extLst>
                <a:ext uri="{FF2B5EF4-FFF2-40B4-BE49-F238E27FC236}">
                  <a16:creationId xmlns:a16="http://schemas.microsoft.com/office/drawing/2014/main" id="{F5EADB5F-504C-F05B-997B-31AD605E7C9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EF11B73-A62D-B70D-C45F-E8A49F2BB9F0}"/>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spTree>
    <p:extLst>
      <p:ext uri="{BB962C8B-B14F-4D97-AF65-F5344CB8AC3E}">
        <p14:creationId xmlns:p14="http://schemas.microsoft.com/office/powerpoint/2010/main" val="356566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63" name="Group 62">
            <a:extLst>
              <a:ext uri="{FF2B5EF4-FFF2-40B4-BE49-F238E27FC236}">
                <a16:creationId xmlns:a16="http://schemas.microsoft.com/office/drawing/2014/main" id="{CCD4BFF9-8C4E-B806-ECA9-A2DB08BF7DCA}"/>
              </a:ext>
            </a:extLst>
          </p:cNvPr>
          <p:cNvGrpSpPr/>
          <p:nvPr/>
        </p:nvGrpSpPr>
        <p:grpSpPr>
          <a:xfrm>
            <a:off x="8115335" y="1329975"/>
            <a:ext cx="1746668" cy="3682700"/>
            <a:chOff x="8115335" y="1329975"/>
            <a:chExt cx="1746668" cy="3682700"/>
          </a:xfrm>
        </p:grpSpPr>
        <p:pic>
          <p:nvPicPr>
            <p:cNvPr id="20" name="Graphic 19">
              <a:extLst>
                <a:ext uri="{FF2B5EF4-FFF2-40B4-BE49-F238E27FC236}">
                  <a16:creationId xmlns:a16="http://schemas.microsoft.com/office/drawing/2014/main" id="{633BCB1C-721E-B1FE-0C63-F53B8E70692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7" name="TextBox 26">
              <a:extLst>
                <a:ext uri="{FF2B5EF4-FFF2-40B4-BE49-F238E27FC236}">
                  <a16:creationId xmlns:a16="http://schemas.microsoft.com/office/drawing/2014/main" id="{F515697B-73CC-27B9-B68A-9F1AC7585033}"/>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Functions</a:t>
              </a:r>
            </a:p>
            <a:p>
              <a:pPr algn="ctr"/>
              <a:r>
                <a:rPr lang="en-US" dirty="0">
                  <a:solidFill>
                    <a:srgbClr val="80A716"/>
                  </a:solidFill>
                  <a:latin typeface="Kamerik205 8" panose="020B0803030600020004" pitchFamily="34" charset="0"/>
                </a:rPr>
                <a:t>Runtime</a:t>
              </a:r>
            </a:p>
          </p:txBody>
        </p:sp>
        <p:cxnSp>
          <p:nvCxnSpPr>
            <p:cNvPr id="37" name="Straight Connector 36">
              <a:extLst>
                <a:ext uri="{FF2B5EF4-FFF2-40B4-BE49-F238E27FC236}">
                  <a16:creationId xmlns:a16="http://schemas.microsoft.com/office/drawing/2014/main" id="{F5EADB5F-504C-F05B-997B-31AD605E7C9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EF11B73-A62D-B70D-C45F-E8A49F2BB9F0}"/>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grpSp>
        <p:nvGrpSpPr>
          <p:cNvPr id="64" name="Group 63">
            <a:extLst>
              <a:ext uri="{FF2B5EF4-FFF2-40B4-BE49-F238E27FC236}">
                <a16:creationId xmlns:a16="http://schemas.microsoft.com/office/drawing/2014/main" id="{713D7276-C1DA-9690-24C8-33B112607AD7}"/>
              </a:ext>
            </a:extLst>
          </p:cNvPr>
          <p:cNvGrpSpPr/>
          <p:nvPr/>
        </p:nvGrpSpPr>
        <p:grpSpPr>
          <a:xfrm>
            <a:off x="10090185" y="1383208"/>
            <a:ext cx="1759196" cy="3629467"/>
            <a:chOff x="10090185" y="1383208"/>
            <a:chExt cx="1759196" cy="3629467"/>
          </a:xfrm>
        </p:grpSpPr>
        <p:cxnSp>
          <p:nvCxnSpPr>
            <p:cNvPr id="40" name="Straight Connector 39">
              <a:extLst>
                <a:ext uri="{FF2B5EF4-FFF2-40B4-BE49-F238E27FC236}">
                  <a16:creationId xmlns:a16="http://schemas.microsoft.com/office/drawing/2014/main" id="{1789A884-3B9D-3F78-BC2E-4BD55EB1A47E}"/>
                </a:ext>
              </a:extLst>
            </p:cNvPr>
            <p:cNvCxnSpPr>
              <a:cxnSpLocks/>
            </p:cNvCxnSpPr>
            <p:nvPr/>
          </p:nvCxnSpPr>
          <p:spPr>
            <a:xfrm>
              <a:off x="10090185" y="1383208"/>
              <a:ext cx="0" cy="3629467"/>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C5B87FFA-E197-B962-9806-F518FCD3666E}"/>
                </a:ext>
              </a:extLst>
            </p:cNvPr>
            <p:cNvGrpSpPr/>
            <p:nvPr/>
          </p:nvGrpSpPr>
          <p:grpSpPr>
            <a:xfrm>
              <a:off x="10260982" y="1782859"/>
              <a:ext cx="1588399" cy="2507248"/>
              <a:chOff x="10260982" y="1782859"/>
              <a:chExt cx="1588399" cy="2507248"/>
            </a:xfrm>
          </p:grpSpPr>
          <p:pic>
            <p:nvPicPr>
              <p:cNvPr id="21" name="Graphic 20">
                <a:extLst>
                  <a:ext uri="{FF2B5EF4-FFF2-40B4-BE49-F238E27FC236}">
                    <a16:creationId xmlns:a16="http://schemas.microsoft.com/office/drawing/2014/main" id="{FBDD8D76-440B-EA40-F4E3-4B2F8960F2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369003" y="2494978"/>
                <a:ext cx="1360009" cy="1360009"/>
              </a:xfrm>
              <a:prstGeom prst="rect">
                <a:avLst/>
              </a:prstGeom>
            </p:spPr>
          </p:pic>
          <p:sp>
            <p:nvSpPr>
              <p:cNvPr id="28" name="TextBox 27">
                <a:extLst>
                  <a:ext uri="{FF2B5EF4-FFF2-40B4-BE49-F238E27FC236}">
                    <a16:creationId xmlns:a16="http://schemas.microsoft.com/office/drawing/2014/main" id="{3DC36CB3-B335-94FA-114E-E62AB53ED677}"/>
                  </a:ext>
                </a:extLst>
              </p:cNvPr>
              <p:cNvSpPr txBox="1"/>
              <p:nvPr/>
            </p:nvSpPr>
            <p:spPr>
              <a:xfrm>
                <a:off x="10431049" y="1782859"/>
                <a:ext cx="1235916" cy="646331"/>
              </a:xfrm>
              <a:prstGeom prst="rect">
                <a:avLst/>
              </a:prstGeom>
              <a:noFill/>
            </p:spPr>
            <p:txBody>
              <a:bodyPr wrap="non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IoT Edge</a:t>
                </a:r>
              </a:p>
            </p:txBody>
          </p:sp>
          <p:sp>
            <p:nvSpPr>
              <p:cNvPr id="48" name="TextBox 47">
                <a:extLst>
                  <a:ext uri="{FF2B5EF4-FFF2-40B4-BE49-F238E27FC236}">
                    <a16:creationId xmlns:a16="http://schemas.microsoft.com/office/drawing/2014/main" id="{8CF9E066-91F9-F890-2665-3BA26E936D7F}"/>
                  </a:ext>
                </a:extLst>
              </p:cNvPr>
              <p:cNvSpPr txBox="1"/>
              <p:nvPr/>
            </p:nvSpPr>
            <p:spPr>
              <a:xfrm>
                <a:off x="10260982" y="3920775"/>
                <a:ext cx="1588399" cy="369332"/>
              </a:xfrm>
              <a:prstGeom prst="rect">
                <a:avLst/>
              </a:prstGeom>
              <a:noFill/>
            </p:spPr>
            <p:txBody>
              <a:bodyPr wrap="square" rtlCol="0">
                <a:spAutoFit/>
              </a:bodyPr>
              <a:lstStyle/>
              <a:p>
                <a:pPr algn="ctr"/>
                <a:r>
                  <a:rPr lang="en-US" dirty="0">
                    <a:solidFill>
                      <a:srgbClr val="1680A7"/>
                    </a:solidFill>
                  </a:rPr>
                  <a:t>On Devices</a:t>
                </a:r>
              </a:p>
            </p:txBody>
          </p:sp>
        </p:grpSp>
      </p:grpSp>
    </p:spTree>
    <p:extLst>
      <p:ext uri="{BB962C8B-B14F-4D97-AF65-F5344CB8AC3E}">
        <p14:creationId xmlns:p14="http://schemas.microsoft.com/office/powerpoint/2010/main" val="290776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35BC-C5D1-0ABB-F891-BD938C059815}"/>
              </a:ext>
            </a:extLst>
          </p:cNvPr>
          <p:cNvSpPr>
            <a:spLocks noGrp="1"/>
          </p:cNvSpPr>
          <p:nvPr>
            <p:ph type="title"/>
          </p:nvPr>
        </p:nvSpPr>
        <p:spPr/>
        <p:txBody>
          <a:bodyPr/>
          <a:lstStyle/>
          <a:p>
            <a:r>
              <a:rPr lang="en-US" dirty="0"/>
              <a:t>Open-Source</a:t>
            </a:r>
          </a:p>
        </p:txBody>
      </p:sp>
      <p:pic>
        <p:nvPicPr>
          <p:cNvPr id="3" name="Picture 2">
            <a:extLst>
              <a:ext uri="{FF2B5EF4-FFF2-40B4-BE49-F238E27FC236}">
                <a16:creationId xmlns:a16="http://schemas.microsoft.com/office/drawing/2014/main" id="{A9AFAF44-CC53-2F5F-55F4-9C42AC636D18}"/>
              </a:ext>
            </a:extLst>
          </p:cNvPr>
          <p:cNvPicPr>
            <a:picLocks noChangeAspect="1"/>
          </p:cNvPicPr>
          <p:nvPr/>
        </p:nvPicPr>
        <p:blipFill>
          <a:blip r:embed="rId3"/>
          <a:stretch>
            <a:fillRect/>
          </a:stretch>
        </p:blipFill>
        <p:spPr>
          <a:xfrm>
            <a:off x="3417175" y="1479631"/>
            <a:ext cx="5357649" cy="4138847"/>
          </a:xfrm>
          <a:prstGeom prst="rect">
            <a:avLst/>
          </a:prstGeom>
        </p:spPr>
      </p:pic>
    </p:spTree>
    <p:extLst>
      <p:ext uri="{BB962C8B-B14F-4D97-AF65-F5344CB8AC3E}">
        <p14:creationId xmlns:p14="http://schemas.microsoft.com/office/powerpoint/2010/main" val="45967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EEC8-49DA-F293-BB1C-FCA9074A0A7C}"/>
              </a:ext>
            </a:extLst>
          </p:cNvPr>
          <p:cNvSpPr>
            <a:spLocks noGrp="1"/>
          </p:cNvSpPr>
          <p:nvPr>
            <p:ph type="title"/>
          </p:nvPr>
        </p:nvSpPr>
        <p:spPr/>
        <p:txBody>
          <a:bodyPr/>
          <a:lstStyle/>
          <a:p>
            <a:r>
              <a:rPr lang="en-US" dirty="0"/>
              <a:t>Supported Triggers and Bindings</a:t>
            </a:r>
          </a:p>
        </p:txBody>
      </p:sp>
      <p:sp>
        <p:nvSpPr>
          <p:cNvPr id="3" name="Text Placeholder 2">
            <a:extLst>
              <a:ext uri="{FF2B5EF4-FFF2-40B4-BE49-F238E27FC236}">
                <a16:creationId xmlns:a16="http://schemas.microsoft.com/office/drawing/2014/main" id="{5A7DC81F-5AE6-3F92-DAAD-B14F2A169F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356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HTTP</a:t>
            </a:r>
          </a:p>
        </p:txBody>
      </p:sp>
      <p:graphicFrame>
        <p:nvGraphicFramePr>
          <p:cNvPr id="4" name="Table 11">
            <a:extLst>
              <a:ext uri="{FF2B5EF4-FFF2-40B4-BE49-F238E27FC236}">
                <a16:creationId xmlns:a16="http://schemas.microsoft.com/office/drawing/2014/main" id="{6F4343BD-66D5-C395-0DA1-0ACFB496D07E}"/>
              </a:ext>
            </a:extLst>
          </p:cNvPr>
          <p:cNvGraphicFramePr>
            <a:graphicFrameLocks noGrp="1"/>
          </p:cNvGraphicFramePr>
          <p:nvPr>
            <p:extLst>
              <p:ext uri="{D42A27DB-BD31-4B8C-83A1-F6EECF244321}">
                <p14:modId xmlns:p14="http://schemas.microsoft.com/office/powerpoint/2010/main" val="1781367400"/>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27645" y="1755616"/>
            <a:ext cx="2136709" cy="898873"/>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6" y="3782297"/>
            <a:ext cx="2136704" cy="89887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pic>
        <p:nvPicPr>
          <p:cNvPr id="17" name="Picture 16">
            <a:extLst>
              <a:ext uri="{FF2B5EF4-FFF2-40B4-BE49-F238E27FC236}">
                <a16:creationId xmlns:a16="http://schemas.microsoft.com/office/drawing/2014/main" id="{54DA0809-E3F0-5BDE-62B4-DAFC4E56B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21" name="Picture 20">
            <a:extLst>
              <a:ext uri="{FF2B5EF4-FFF2-40B4-BE49-F238E27FC236}">
                <a16:creationId xmlns:a16="http://schemas.microsoft.com/office/drawing/2014/main" id="{9AD10178-FA50-1A76-15F2-B40B386E1D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2" name="Picture 21">
            <a:extLst>
              <a:ext uri="{FF2B5EF4-FFF2-40B4-BE49-F238E27FC236}">
                <a16:creationId xmlns:a16="http://schemas.microsoft.com/office/drawing/2014/main" id="{0B8A8515-A0DF-E3A5-8960-24BDA9227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3" name="Picture 22">
            <a:extLst>
              <a:ext uri="{FF2B5EF4-FFF2-40B4-BE49-F238E27FC236}">
                <a16:creationId xmlns:a16="http://schemas.microsoft.com/office/drawing/2014/main" id="{3AAF0169-7818-CA22-4442-505E7FC6E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FC61F483-3C6B-6F06-8980-C7CC99ED6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D86EEFA2-5A73-1FE9-7A0A-E28E69DA5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6" name="Picture 25">
            <a:extLst>
              <a:ext uri="{FF2B5EF4-FFF2-40B4-BE49-F238E27FC236}">
                <a16:creationId xmlns:a16="http://schemas.microsoft.com/office/drawing/2014/main" id="{3E010ADF-691E-397A-114D-70B20261A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7" name="Picture 26">
            <a:extLst>
              <a:ext uri="{FF2B5EF4-FFF2-40B4-BE49-F238E27FC236}">
                <a16:creationId xmlns:a16="http://schemas.microsoft.com/office/drawing/2014/main" id="{734CF14F-6E05-B1A9-00D0-302529D98B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8" name="Picture 27">
            <a:extLst>
              <a:ext uri="{FF2B5EF4-FFF2-40B4-BE49-F238E27FC236}">
                <a16:creationId xmlns:a16="http://schemas.microsoft.com/office/drawing/2014/main" id="{F9B4D6B0-F988-6970-4AD7-5D909BBEE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9" name="Picture 28">
            <a:extLst>
              <a:ext uri="{FF2B5EF4-FFF2-40B4-BE49-F238E27FC236}">
                <a16:creationId xmlns:a16="http://schemas.microsoft.com/office/drawing/2014/main" id="{15744D82-551A-1921-C7F5-1F09AE72D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0" name="Picture 29">
            <a:extLst>
              <a:ext uri="{FF2B5EF4-FFF2-40B4-BE49-F238E27FC236}">
                <a16:creationId xmlns:a16="http://schemas.microsoft.com/office/drawing/2014/main" id="{95A9A787-CF6B-5A18-1A0D-A7FB8E754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1" name="Picture 30">
            <a:extLst>
              <a:ext uri="{FF2B5EF4-FFF2-40B4-BE49-F238E27FC236}">
                <a16:creationId xmlns:a16="http://schemas.microsoft.com/office/drawing/2014/main" id="{F984A4A2-AFE1-4E05-4BC9-5C6DB4885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2456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Blob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26" name="Table 11">
            <a:extLst>
              <a:ext uri="{FF2B5EF4-FFF2-40B4-BE49-F238E27FC236}">
                <a16:creationId xmlns:a16="http://schemas.microsoft.com/office/drawing/2014/main" id="{D22DB724-5584-2B66-87BC-60B06E9C6C56}"/>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28" name="Picture 27">
            <a:extLst>
              <a:ext uri="{FF2B5EF4-FFF2-40B4-BE49-F238E27FC236}">
                <a16:creationId xmlns:a16="http://schemas.microsoft.com/office/drawing/2014/main" id="{A36E01E7-FBC9-A3A0-8BFE-92C5461089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30" name="Picture 29">
            <a:extLst>
              <a:ext uri="{FF2B5EF4-FFF2-40B4-BE49-F238E27FC236}">
                <a16:creationId xmlns:a16="http://schemas.microsoft.com/office/drawing/2014/main" id="{8CF155F7-15AC-14A6-05FA-5FA85C522C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32" name="Picture 31">
            <a:extLst>
              <a:ext uri="{FF2B5EF4-FFF2-40B4-BE49-F238E27FC236}">
                <a16:creationId xmlns:a16="http://schemas.microsoft.com/office/drawing/2014/main" id="{75BED512-C06A-8AE4-2C2B-84C134C7CB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34" name="Picture 33">
            <a:extLst>
              <a:ext uri="{FF2B5EF4-FFF2-40B4-BE49-F238E27FC236}">
                <a16:creationId xmlns:a16="http://schemas.microsoft.com/office/drawing/2014/main" id="{11793D63-2221-7D42-FBAD-52A3973861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36" name="Picture 35">
            <a:extLst>
              <a:ext uri="{FF2B5EF4-FFF2-40B4-BE49-F238E27FC236}">
                <a16:creationId xmlns:a16="http://schemas.microsoft.com/office/drawing/2014/main" id="{C62289C1-1B8A-FEE9-8237-6AA17F2B18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38" name="Picture 37">
            <a:extLst>
              <a:ext uri="{FF2B5EF4-FFF2-40B4-BE49-F238E27FC236}">
                <a16:creationId xmlns:a16="http://schemas.microsoft.com/office/drawing/2014/main" id="{F0F3FDCE-3E79-C38F-D418-E8C4F9F8A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40" name="Picture 39">
            <a:extLst>
              <a:ext uri="{FF2B5EF4-FFF2-40B4-BE49-F238E27FC236}">
                <a16:creationId xmlns:a16="http://schemas.microsoft.com/office/drawing/2014/main" id="{CAA48BB6-9B56-C082-D9EC-D98C9C23A7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42" name="Picture 41">
            <a:extLst>
              <a:ext uri="{FF2B5EF4-FFF2-40B4-BE49-F238E27FC236}">
                <a16:creationId xmlns:a16="http://schemas.microsoft.com/office/drawing/2014/main" id="{308921F5-4B20-EEBC-6954-5B871F9F9B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44" name="Picture 43">
            <a:extLst>
              <a:ext uri="{FF2B5EF4-FFF2-40B4-BE49-F238E27FC236}">
                <a16:creationId xmlns:a16="http://schemas.microsoft.com/office/drawing/2014/main" id="{88580FB1-3383-04BD-9A08-B441FA1B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46" name="Picture 45">
            <a:extLst>
              <a:ext uri="{FF2B5EF4-FFF2-40B4-BE49-F238E27FC236}">
                <a16:creationId xmlns:a16="http://schemas.microsoft.com/office/drawing/2014/main" id="{1B2B87A1-FB98-522B-36D6-D841796CBC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48" name="Picture 47">
            <a:extLst>
              <a:ext uri="{FF2B5EF4-FFF2-40B4-BE49-F238E27FC236}">
                <a16:creationId xmlns:a16="http://schemas.microsoft.com/office/drawing/2014/main" id="{CB049A3A-7AB4-D9BE-79AF-F86EECA9B3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50" name="Picture 49">
            <a:extLst>
              <a:ext uri="{FF2B5EF4-FFF2-40B4-BE49-F238E27FC236}">
                <a16:creationId xmlns:a16="http://schemas.microsoft.com/office/drawing/2014/main" id="{956D4065-62CA-2C42-2F62-735D181C30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618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Cosmos DB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pSp>
        <p:nvGrpSpPr>
          <p:cNvPr id="7" name="Group 6">
            <a:extLst>
              <a:ext uri="{FF2B5EF4-FFF2-40B4-BE49-F238E27FC236}">
                <a16:creationId xmlns:a16="http://schemas.microsoft.com/office/drawing/2014/main" id="{CCE4D45E-360B-C5B5-0C65-CE1C0DC6B9FA}"/>
              </a:ext>
            </a:extLst>
          </p:cNvPr>
          <p:cNvGrpSpPr/>
          <p:nvPr/>
        </p:nvGrpSpPr>
        <p:grpSpPr>
          <a:xfrm>
            <a:off x="5348889" y="1199147"/>
            <a:ext cx="1949367" cy="1494222"/>
            <a:chOff x="5348889" y="1199147"/>
            <a:chExt cx="1949367" cy="1494222"/>
          </a:xfrm>
        </p:grpSpPr>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5" name="Picture 4">
              <a:extLst>
                <a:ext uri="{FF2B5EF4-FFF2-40B4-BE49-F238E27FC236}">
                  <a16:creationId xmlns:a16="http://schemas.microsoft.com/office/drawing/2014/main" id="{9346BB09-37FB-F95A-AB5A-E363894AD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8206" y="1438063"/>
              <a:ext cx="400050" cy="1009650"/>
            </a:xfrm>
            <a:prstGeom prst="rect">
              <a:avLst/>
            </a:prstGeom>
          </p:spPr>
        </p:pic>
      </p:grpSp>
      <p:graphicFrame>
        <p:nvGraphicFramePr>
          <p:cNvPr id="13" name="Table 11">
            <a:extLst>
              <a:ext uri="{FF2B5EF4-FFF2-40B4-BE49-F238E27FC236}">
                <a16:creationId xmlns:a16="http://schemas.microsoft.com/office/drawing/2014/main" id="{109E7630-55E0-6918-2BA7-EC7CCB1FF727}"/>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6" name="Picture 15">
            <a:extLst>
              <a:ext uri="{FF2B5EF4-FFF2-40B4-BE49-F238E27FC236}">
                <a16:creationId xmlns:a16="http://schemas.microsoft.com/office/drawing/2014/main" id="{7CB070B3-1D65-40E6-C548-86DEB819B8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21" name="Picture 20">
            <a:extLst>
              <a:ext uri="{FF2B5EF4-FFF2-40B4-BE49-F238E27FC236}">
                <a16:creationId xmlns:a16="http://schemas.microsoft.com/office/drawing/2014/main" id="{D83B1CF5-0950-8B61-5C2B-490473C300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3" name="Picture 22">
            <a:extLst>
              <a:ext uri="{FF2B5EF4-FFF2-40B4-BE49-F238E27FC236}">
                <a16:creationId xmlns:a16="http://schemas.microsoft.com/office/drawing/2014/main" id="{B941C0FA-486F-FDAB-74D5-61C3E8099C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5" name="Picture 24">
            <a:extLst>
              <a:ext uri="{FF2B5EF4-FFF2-40B4-BE49-F238E27FC236}">
                <a16:creationId xmlns:a16="http://schemas.microsoft.com/office/drawing/2014/main" id="{BB33B06B-D822-7357-61D4-6A41D4CFCF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7" name="Picture 26">
            <a:extLst>
              <a:ext uri="{FF2B5EF4-FFF2-40B4-BE49-F238E27FC236}">
                <a16:creationId xmlns:a16="http://schemas.microsoft.com/office/drawing/2014/main" id="{ED253358-688A-7A63-5648-3145657AA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9" name="Picture 28">
            <a:extLst>
              <a:ext uri="{FF2B5EF4-FFF2-40B4-BE49-F238E27FC236}">
                <a16:creationId xmlns:a16="http://schemas.microsoft.com/office/drawing/2014/main" id="{172B99F0-1AE0-4113-4334-A7A5005E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31" name="Picture 30">
            <a:extLst>
              <a:ext uri="{FF2B5EF4-FFF2-40B4-BE49-F238E27FC236}">
                <a16:creationId xmlns:a16="http://schemas.microsoft.com/office/drawing/2014/main" id="{8856DB70-2EE4-B9FF-9F20-9125494B88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3" name="Picture 32">
            <a:extLst>
              <a:ext uri="{FF2B5EF4-FFF2-40B4-BE49-F238E27FC236}">
                <a16:creationId xmlns:a16="http://schemas.microsoft.com/office/drawing/2014/main" id="{2A3D8E71-2FC2-E853-1BDC-A41B0D8E02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5" name="Picture 34">
            <a:extLst>
              <a:ext uri="{FF2B5EF4-FFF2-40B4-BE49-F238E27FC236}">
                <a16:creationId xmlns:a16="http://schemas.microsoft.com/office/drawing/2014/main" id="{6D7E32B2-C22E-10B4-9FC4-044F75753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7" name="Picture 36">
            <a:extLst>
              <a:ext uri="{FF2B5EF4-FFF2-40B4-BE49-F238E27FC236}">
                <a16:creationId xmlns:a16="http://schemas.microsoft.com/office/drawing/2014/main" id="{CF2AA4B0-BF17-7D16-0BB7-BE1CE8F3A0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9" name="Picture 38">
            <a:extLst>
              <a:ext uri="{FF2B5EF4-FFF2-40B4-BE49-F238E27FC236}">
                <a16:creationId xmlns:a16="http://schemas.microsoft.com/office/drawing/2014/main" id="{9FD1529C-9997-F143-6E1A-394B96C3B9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41" name="Picture 40">
            <a:extLst>
              <a:ext uri="{FF2B5EF4-FFF2-40B4-BE49-F238E27FC236}">
                <a16:creationId xmlns:a16="http://schemas.microsoft.com/office/drawing/2014/main" id="{8B026A1A-AD75-D66E-E857-BC4B66B5C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42" name="TextBox 41">
            <a:extLst>
              <a:ext uri="{FF2B5EF4-FFF2-40B4-BE49-F238E27FC236}">
                <a16:creationId xmlns:a16="http://schemas.microsoft.com/office/drawing/2014/main" id="{5E7F18AF-C70D-6C68-450E-32558AC48356}"/>
              </a:ext>
            </a:extLst>
          </p:cNvPr>
          <p:cNvSpPr txBox="1"/>
          <p:nvPr/>
        </p:nvSpPr>
        <p:spPr>
          <a:xfrm>
            <a:off x="7534275" y="1619250"/>
            <a:ext cx="1502334" cy="584775"/>
          </a:xfrm>
          <a:prstGeom prst="rect">
            <a:avLst/>
          </a:prstGeom>
          <a:noFill/>
        </p:spPr>
        <p:txBody>
          <a:bodyPr wrap="none" rtlCol="0">
            <a:spAutoFit/>
          </a:bodyPr>
          <a:lstStyle/>
          <a:p>
            <a:r>
              <a:rPr lang="en-US" sz="3200" b="1" dirty="0">
                <a:solidFill>
                  <a:srgbClr val="FF0000"/>
                </a:solidFill>
              </a:rPr>
              <a:t>SQL API</a:t>
            </a:r>
          </a:p>
        </p:txBody>
      </p:sp>
    </p:spTree>
    <p:extLst>
      <p:ext uri="{BB962C8B-B14F-4D97-AF65-F5344CB8AC3E}">
        <p14:creationId xmlns:p14="http://schemas.microsoft.com/office/powerpoint/2010/main" val="428735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4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Azure SQL (Preview)</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55521"/>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6" name="Table 11">
            <a:extLst>
              <a:ext uri="{FF2B5EF4-FFF2-40B4-BE49-F238E27FC236}">
                <a16:creationId xmlns:a16="http://schemas.microsoft.com/office/drawing/2014/main" id="{A8028C02-3905-C902-52C9-B25E98BB56D8}"/>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21" name="Picture 20">
            <a:extLst>
              <a:ext uri="{FF2B5EF4-FFF2-40B4-BE49-F238E27FC236}">
                <a16:creationId xmlns:a16="http://schemas.microsoft.com/office/drawing/2014/main" id="{0C549CEF-6E99-799C-EC12-CC42D03DC0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23" name="Picture 22">
            <a:extLst>
              <a:ext uri="{FF2B5EF4-FFF2-40B4-BE49-F238E27FC236}">
                <a16:creationId xmlns:a16="http://schemas.microsoft.com/office/drawing/2014/main" id="{014BD8B6-6882-C7DD-5E40-37E4BF9EE87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5" name="Picture 24">
            <a:extLst>
              <a:ext uri="{FF2B5EF4-FFF2-40B4-BE49-F238E27FC236}">
                <a16:creationId xmlns:a16="http://schemas.microsoft.com/office/drawing/2014/main" id="{2752F216-2FE4-6E34-82F7-B0CFEBD0F3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7" name="Picture 26">
            <a:extLst>
              <a:ext uri="{FF2B5EF4-FFF2-40B4-BE49-F238E27FC236}">
                <a16:creationId xmlns:a16="http://schemas.microsoft.com/office/drawing/2014/main" id="{CB012D26-E9A2-32CE-DD9E-2AF186DC6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9" name="Picture 28">
            <a:extLst>
              <a:ext uri="{FF2B5EF4-FFF2-40B4-BE49-F238E27FC236}">
                <a16:creationId xmlns:a16="http://schemas.microsoft.com/office/drawing/2014/main" id="{7CE5126F-5596-D229-B2B5-3C253DA9A0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31" name="Picture 30">
            <a:extLst>
              <a:ext uri="{FF2B5EF4-FFF2-40B4-BE49-F238E27FC236}">
                <a16:creationId xmlns:a16="http://schemas.microsoft.com/office/drawing/2014/main" id="{7D85B227-50D4-7BC0-265F-2D041D083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33" name="Picture 32">
            <a:extLst>
              <a:ext uri="{FF2B5EF4-FFF2-40B4-BE49-F238E27FC236}">
                <a16:creationId xmlns:a16="http://schemas.microsoft.com/office/drawing/2014/main" id="{6D26E8BD-6318-5C4B-1187-173C01A7AC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5" name="Picture 34">
            <a:extLst>
              <a:ext uri="{FF2B5EF4-FFF2-40B4-BE49-F238E27FC236}">
                <a16:creationId xmlns:a16="http://schemas.microsoft.com/office/drawing/2014/main" id="{CFAAD760-649E-3654-4886-0BBECE4CE68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7" name="Picture 36">
            <a:extLst>
              <a:ext uri="{FF2B5EF4-FFF2-40B4-BE49-F238E27FC236}">
                <a16:creationId xmlns:a16="http://schemas.microsoft.com/office/drawing/2014/main" id="{C1CA101B-4F49-1DA4-A4FD-BC09C96E40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9" name="Picture 38">
            <a:extLst>
              <a:ext uri="{FF2B5EF4-FFF2-40B4-BE49-F238E27FC236}">
                <a16:creationId xmlns:a16="http://schemas.microsoft.com/office/drawing/2014/main" id="{6F4D74A8-2338-711B-3CAA-9500EBDA44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41" name="Picture 40">
            <a:extLst>
              <a:ext uri="{FF2B5EF4-FFF2-40B4-BE49-F238E27FC236}">
                <a16:creationId xmlns:a16="http://schemas.microsoft.com/office/drawing/2014/main" id="{BE13282F-8E3E-56A3-C135-FD768C4EA6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43" name="Picture 42">
            <a:extLst>
              <a:ext uri="{FF2B5EF4-FFF2-40B4-BE49-F238E27FC236}">
                <a16:creationId xmlns:a16="http://schemas.microsoft.com/office/drawing/2014/main" id="{62C618DF-9A62-6EC0-5EA2-96984C6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07861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7E6F-C57E-0389-9C4C-E701CC264A81}"/>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EB75CDB4-72AA-3EE6-AD52-BC2748A5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5404" y="2839169"/>
            <a:ext cx="1131056" cy="1131056"/>
          </a:xfrm>
          <a:prstGeom prst="rect">
            <a:avLst/>
          </a:prstGeom>
        </p:spPr>
      </p:pic>
      <p:pic>
        <p:nvPicPr>
          <p:cNvPr id="5" name="Graphic 4">
            <a:extLst>
              <a:ext uri="{FF2B5EF4-FFF2-40B4-BE49-F238E27FC236}">
                <a16:creationId xmlns:a16="http://schemas.microsoft.com/office/drawing/2014/main" id="{EF165E93-7E8C-85FB-F048-ADACE5CF2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0246" y="2839169"/>
            <a:ext cx="1131056" cy="1131056"/>
          </a:xfrm>
          <a:prstGeom prst="rect">
            <a:avLst/>
          </a:prstGeom>
        </p:spPr>
      </p:pic>
      <p:grpSp>
        <p:nvGrpSpPr>
          <p:cNvPr id="11" name="Group 10">
            <a:extLst>
              <a:ext uri="{FF2B5EF4-FFF2-40B4-BE49-F238E27FC236}">
                <a16:creationId xmlns:a16="http://schemas.microsoft.com/office/drawing/2014/main" id="{3DA20122-5290-6F5F-FC2F-F4B1FCB008DC}"/>
              </a:ext>
            </a:extLst>
          </p:cNvPr>
          <p:cNvGrpSpPr/>
          <p:nvPr/>
        </p:nvGrpSpPr>
        <p:grpSpPr>
          <a:xfrm>
            <a:off x="6659206" y="1481558"/>
            <a:ext cx="1312362" cy="1131055"/>
            <a:chOff x="5562163" y="1337245"/>
            <a:chExt cx="899587" cy="731498"/>
          </a:xfrm>
        </p:grpSpPr>
        <p:pic>
          <p:nvPicPr>
            <p:cNvPr id="8" name="Graphic 7">
              <a:extLst>
                <a:ext uri="{FF2B5EF4-FFF2-40B4-BE49-F238E27FC236}">
                  <a16:creationId xmlns:a16="http://schemas.microsoft.com/office/drawing/2014/main" id="{C57756C0-7E21-1093-1078-B12006CF3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B688371-C988-A8DD-6BFD-FEABD2174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2" name="Group 11">
            <a:extLst>
              <a:ext uri="{FF2B5EF4-FFF2-40B4-BE49-F238E27FC236}">
                <a16:creationId xmlns:a16="http://schemas.microsoft.com/office/drawing/2014/main" id="{A5124321-9857-E00C-02D1-00E64DD8AD1A}"/>
              </a:ext>
            </a:extLst>
          </p:cNvPr>
          <p:cNvGrpSpPr/>
          <p:nvPr/>
        </p:nvGrpSpPr>
        <p:grpSpPr>
          <a:xfrm>
            <a:off x="6659206" y="2839169"/>
            <a:ext cx="1312362" cy="1131055"/>
            <a:chOff x="5562163" y="1337245"/>
            <a:chExt cx="899587" cy="731498"/>
          </a:xfrm>
        </p:grpSpPr>
        <p:pic>
          <p:nvPicPr>
            <p:cNvPr id="13" name="Graphic 12">
              <a:extLst>
                <a:ext uri="{FF2B5EF4-FFF2-40B4-BE49-F238E27FC236}">
                  <a16:creationId xmlns:a16="http://schemas.microsoft.com/office/drawing/2014/main" id="{4EFF7698-3429-F964-1AE3-690431943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4" name="Picture 13">
              <a:extLst>
                <a:ext uri="{FF2B5EF4-FFF2-40B4-BE49-F238E27FC236}">
                  <a16:creationId xmlns:a16="http://schemas.microsoft.com/office/drawing/2014/main" id="{BDDD2738-EFD8-0737-7B5D-9976C560AD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5" name="Group 14">
            <a:extLst>
              <a:ext uri="{FF2B5EF4-FFF2-40B4-BE49-F238E27FC236}">
                <a16:creationId xmlns:a16="http://schemas.microsoft.com/office/drawing/2014/main" id="{6B75CAF0-3D74-0528-0034-4EF52865E908}"/>
              </a:ext>
            </a:extLst>
          </p:cNvPr>
          <p:cNvGrpSpPr/>
          <p:nvPr/>
        </p:nvGrpSpPr>
        <p:grpSpPr>
          <a:xfrm>
            <a:off x="6659206" y="4196780"/>
            <a:ext cx="1312362" cy="1131055"/>
            <a:chOff x="5562163" y="1337245"/>
            <a:chExt cx="899587" cy="731498"/>
          </a:xfrm>
        </p:grpSpPr>
        <p:pic>
          <p:nvPicPr>
            <p:cNvPr id="16" name="Graphic 15">
              <a:extLst>
                <a:ext uri="{FF2B5EF4-FFF2-40B4-BE49-F238E27FC236}">
                  <a16:creationId xmlns:a16="http://schemas.microsoft.com/office/drawing/2014/main" id="{6391799B-A5C9-11E6-CDB3-3FBCC6E5C9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7" name="Picture 16">
              <a:extLst>
                <a:ext uri="{FF2B5EF4-FFF2-40B4-BE49-F238E27FC236}">
                  <a16:creationId xmlns:a16="http://schemas.microsoft.com/office/drawing/2014/main" id="{7DF110B6-DC31-D98E-ED9A-8380F61E8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29" name="Straight Arrow Connector 28">
            <a:extLst>
              <a:ext uri="{FF2B5EF4-FFF2-40B4-BE49-F238E27FC236}">
                <a16:creationId xmlns:a16="http://schemas.microsoft.com/office/drawing/2014/main" id="{25AFD683-7A8F-47F3-2C3C-418F51FC4B52}"/>
              </a:ext>
            </a:extLst>
          </p:cNvPr>
          <p:cNvCxnSpPr>
            <a:cxnSpLocks/>
            <a:stCxn id="3" idx="3"/>
            <a:endCxn id="5" idx="1"/>
          </p:cNvCxnSpPr>
          <p:nvPr/>
        </p:nvCxnSpPr>
        <p:spPr>
          <a:xfrm>
            <a:off x="3296460" y="3404697"/>
            <a:ext cx="80378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8F063B-F380-419D-4510-E04611D5966D}"/>
              </a:ext>
            </a:extLst>
          </p:cNvPr>
          <p:cNvCxnSpPr>
            <a:stCxn id="5" idx="3"/>
            <a:endCxn id="8" idx="1"/>
          </p:cNvCxnSpPr>
          <p:nvPr/>
        </p:nvCxnSpPr>
        <p:spPr>
          <a:xfrm flipV="1">
            <a:off x="5231302" y="2047086"/>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0B9BBD-1301-8B46-9169-806B757D0681}"/>
              </a:ext>
            </a:extLst>
          </p:cNvPr>
          <p:cNvCxnSpPr>
            <a:stCxn id="5" idx="3"/>
            <a:endCxn id="13" idx="1"/>
          </p:cNvCxnSpPr>
          <p:nvPr/>
        </p:nvCxnSpPr>
        <p:spPr>
          <a:xfrm>
            <a:off x="5231302" y="3404697"/>
            <a:ext cx="167312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6D182A-F83C-E0C9-9D47-254E52C3AAF0}"/>
              </a:ext>
            </a:extLst>
          </p:cNvPr>
          <p:cNvCxnSpPr>
            <a:stCxn id="5" idx="3"/>
            <a:endCxn id="16" idx="1"/>
          </p:cNvCxnSpPr>
          <p:nvPr/>
        </p:nvCxnSpPr>
        <p:spPr>
          <a:xfrm>
            <a:off x="5231302" y="3404697"/>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EFE25C3B-532C-EF75-6854-0DD20F1FFF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2839170"/>
            <a:ext cx="1131054" cy="1131054"/>
          </a:xfrm>
          <a:prstGeom prst="rect">
            <a:avLst/>
          </a:prstGeom>
        </p:spPr>
      </p:pic>
      <p:pic>
        <p:nvPicPr>
          <p:cNvPr id="19" name="Graphic 18">
            <a:extLst>
              <a:ext uri="{FF2B5EF4-FFF2-40B4-BE49-F238E27FC236}">
                <a16:creationId xmlns:a16="http://schemas.microsoft.com/office/drawing/2014/main" id="{24F1BEFC-4BB2-17FA-6D35-9687A76D16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1481558"/>
            <a:ext cx="1131054" cy="1131054"/>
          </a:xfrm>
          <a:prstGeom prst="rect">
            <a:avLst/>
          </a:prstGeom>
        </p:spPr>
      </p:pic>
      <p:pic>
        <p:nvPicPr>
          <p:cNvPr id="26" name="Graphic 25">
            <a:extLst>
              <a:ext uri="{FF2B5EF4-FFF2-40B4-BE49-F238E27FC236}">
                <a16:creationId xmlns:a16="http://schemas.microsoft.com/office/drawing/2014/main" id="{4700CADD-FE3F-5619-7896-7401B858F9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4196781"/>
            <a:ext cx="1131054" cy="1131054"/>
          </a:xfrm>
          <a:prstGeom prst="rect">
            <a:avLst/>
          </a:prstGeom>
        </p:spPr>
      </p:pic>
      <p:cxnSp>
        <p:nvCxnSpPr>
          <p:cNvPr id="37" name="Straight Arrow Connector 36">
            <a:extLst>
              <a:ext uri="{FF2B5EF4-FFF2-40B4-BE49-F238E27FC236}">
                <a16:creationId xmlns:a16="http://schemas.microsoft.com/office/drawing/2014/main" id="{5F7E8B6C-3F45-2DCC-AB05-E4487193BF8D}"/>
              </a:ext>
            </a:extLst>
          </p:cNvPr>
          <p:cNvCxnSpPr>
            <a:stCxn id="8" idx="3"/>
            <a:endCxn id="19" idx="1"/>
          </p:cNvCxnSpPr>
          <p:nvPr/>
        </p:nvCxnSpPr>
        <p:spPr>
          <a:xfrm flipV="1">
            <a:off x="7971568"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AB156F5-B333-C841-431B-672F3789BA77}"/>
              </a:ext>
            </a:extLst>
          </p:cNvPr>
          <p:cNvCxnSpPr>
            <a:stCxn id="13" idx="3"/>
            <a:endCxn id="18" idx="1"/>
          </p:cNvCxnSpPr>
          <p:nvPr/>
        </p:nvCxnSpPr>
        <p:spPr>
          <a:xfrm>
            <a:off x="7971568"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0114B7C-F5C7-64C7-C2AE-5B02C0618311}"/>
              </a:ext>
            </a:extLst>
          </p:cNvPr>
          <p:cNvCxnSpPr>
            <a:stCxn id="16" idx="3"/>
            <a:endCxn id="26" idx="1"/>
          </p:cNvCxnSpPr>
          <p:nvPr/>
        </p:nvCxnSpPr>
        <p:spPr>
          <a:xfrm>
            <a:off x="7971568"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CBA7F4-4ACD-7CF7-C403-973062D72FDE}"/>
              </a:ext>
            </a:extLst>
          </p:cNvPr>
          <p:cNvCxnSpPr>
            <a:cxnSpLocks/>
          </p:cNvCxnSpPr>
          <p:nvPr/>
        </p:nvCxnSpPr>
        <p:spPr>
          <a:xfrm>
            <a:off x="5404272"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27411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err="1"/>
              <a:t>Dapr</a:t>
            </a:r>
            <a:endParaRPr lang="en-US" dirty="0"/>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48889" y="1396612"/>
            <a:ext cx="1494222"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552497" y="3710577"/>
            <a:ext cx="1494222"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39" name="TextBox 38">
            <a:extLst>
              <a:ext uri="{FF2B5EF4-FFF2-40B4-BE49-F238E27FC236}">
                <a16:creationId xmlns:a16="http://schemas.microsoft.com/office/drawing/2014/main" id="{0ADB46BD-0A7B-F39A-9087-A9B5F845B9E0}"/>
              </a:ext>
            </a:extLst>
          </p:cNvPr>
          <p:cNvSpPr txBox="1"/>
          <p:nvPr/>
        </p:nvSpPr>
        <p:spPr>
          <a:xfrm>
            <a:off x="7534275" y="809625"/>
            <a:ext cx="3962688" cy="2062103"/>
          </a:xfrm>
          <a:prstGeom prst="rect">
            <a:avLst/>
          </a:prstGeom>
          <a:noFill/>
        </p:spPr>
        <p:txBody>
          <a:bodyPr wrap="none" rtlCol="0">
            <a:spAutoFit/>
          </a:bodyPr>
          <a:lstStyle/>
          <a:p>
            <a:r>
              <a:rPr lang="en-US" sz="3200" b="1" dirty="0">
                <a:solidFill>
                  <a:srgbClr val="FF0000"/>
                </a:solidFill>
              </a:rPr>
              <a:t>Supported only in </a:t>
            </a:r>
          </a:p>
          <a:p>
            <a:r>
              <a:rPr lang="en-US" sz="3200" b="1" dirty="0">
                <a:solidFill>
                  <a:srgbClr val="FF0000"/>
                </a:solidFill>
              </a:rPr>
              <a:t>Kubernetes, IoT Edge, </a:t>
            </a:r>
          </a:p>
          <a:p>
            <a:r>
              <a:rPr lang="en-US" sz="3200" b="1" dirty="0">
                <a:solidFill>
                  <a:srgbClr val="FF0000"/>
                </a:solidFill>
              </a:rPr>
              <a:t>and other self-hosted </a:t>
            </a:r>
          </a:p>
          <a:p>
            <a:r>
              <a:rPr lang="en-US" sz="3200" b="1" dirty="0">
                <a:solidFill>
                  <a:srgbClr val="FF0000"/>
                </a:solidFill>
              </a:rPr>
              <a:t>modes only</a:t>
            </a:r>
          </a:p>
        </p:txBody>
      </p:sp>
    </p:spTree>
    <p:extLst>
      <p:ext uri="{BB962C8B-B14F-4D97-AF65-F5344CB8AC3E}">
        <p14:creationId xmlns:p14="http://schemas.microsoft.com/office/powerpoint/2010/main" val="379079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Event Grid</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67420FF5-2FC8-9413-EA38-899925FF4DA0}"/>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3D7E7ED-E992-3CB1-EB70-B0EB0D0D16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5A7E1AC5-9A69-DD66-BA99-14678BAEB1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26BAA6CD-FA64-CA19-A55D-A44C00154B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DB91818-662D-BA0D-0B3F-D18567F703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46A44CF-3F7F-87C6-8601-F9F2F9216C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B5080BB3-3838-BEEF-E266-926AD1ECEE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471E0A4A-8170-D17F-DF46-3467A2363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2DE84EBF-3FEF-D55E-B8FF-8E505028A3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307C6F3B-D672-3562-DCAC-0B0B8C2250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8C5BBEF7-9FCF-77DF-B940-047B8D8994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14A30C33-1529-5733-31F5-2325908BA0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85355508-8B16-5975-1DA3-65DA2E3A29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30649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Event Hub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67420FF5-2FC8-9413-EA38-899925FF4DA0}"/>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3D7E7ED-E992-3CB1-EB70-B0EB0D0D16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5A7E1AC5-9A69-DD66-BA99-14678BAEB1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26BAA6CD-FA64-CA19-A55D-A44C00154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DB91818-662D-BA0D-0B3F-D18567F70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46A44CF-3F7F-87C6-8601-F9F2F9216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B5080BB3-3838-BEEF-E266-926AD1ECEE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471E0A4A-8170-D17F-DF46-3467A2363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2DE84EBF-3FEF-D55E-B8FF-8E505028A3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307C6F3B-D672-3562-DCAC-0B0B8C2250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8C5BBEF7-9FCF-77DF-B940-047B8D899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14A30C33-1529-5733-31F5-2325908BA0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85355508-8B16-5975-1DA3-65DA2E3A29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15511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IoT Hub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8384D09A-5C80-4347-C75C-5ABB4FB1148B}"/>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D7A77450-3F24-159A-93DF-FD46E34B3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AAE65852-CE3D-7B69-9896-70EAD49EF4F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18F5930D-4780-4BB9-0D88-0D268BEE5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3830E4BE-75B7-2EDF-7313-EE8E1F7A0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991AE275-B1B2-5967-E909-E84C73C01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5AAB9ADC-C205-92D4-53EC-C7DBB5C98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A1453ED1-F5BB-4BD8-D35B-EE1037A9D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1250B851-94C6-E10B-7FEF-46BCDA4911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1FEF4A47-24E6-C946-FD44-FE6B1C8FB0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A9B765ED-96AA-B90A-234F-8DBE7D05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E183EC6D-1376-CBDB-1347-CA8E8C514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77418C11-FF12-51BB-58B9-C6574ABB3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60859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Kafka</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52496" y="3710577"/>
            <a:ext cx="1099291" cy="1099291"/>
          </a:xfrm>
          <a:prstGeom prst="rect">
            <a:avLst/>
          </a:prstGeom>
        </p:spPr>
      </p:pic>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23558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22124C2D-C8F7-9CAC-89FC-72B137460BC1}"/>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2DEF7D76-DCC5-F80B-E7CB-F99F8CC3A9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190A0C4C-25DD-5BE9-7FAA-B939FBC0B8F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DDCD625F-31CE-537F-FDDD-2C065FE5ED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78EE4583-BE18-1BCE-2E28-B6C48AA2AE2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87DA893-8B8C-C6AE-DAC9-1F1770951A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F3624F24-2171-8407-736E-50E6B03D5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6AD20B4-DE6C-B8F6-4B7C-E1F9C7CED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7A8DA022-E597-C062-B06F-9B94454E5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93F18C70-4742-4BF1-6AE8-F8943150E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1590548E-F080-9739-BF2A-D34D63ED5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D4925DAF-468B-29A3-7DCC-50153F6CEE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763E40CA-DBE0-9B9F-B3FA-955870C5EB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20504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22" presetClass="entr" presetSubtype="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Queue Storage</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A6183663-3009-A0D6-CCB5-CC7F2B4586AB}"/>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94019D8-C7DA-9001-2323-FBC1424DB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E6C8438D-8469-2AA0-B3F4-0A92299E84E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B77A0362-6B56-EF0B-7925-30D21280AF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0E4FA6B6-8818-79C5-1063-F76979309A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0BBC6F99-98FF-9CDC-386E-86D4351F77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8CCC604E-6F3A-724E-DF11-27071AE51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9BC33DED-FEAF-6EDE-C84C-13A77F0BD7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5B809482-D5D6-3866-93B5-F0277A856F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7E3BDAE7-A16C-C28C-EB4B-25B752B064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B1CBAB03-41BD-165E-B2C9-FB658FC8C3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AD04B397-7CC5-3A2D-EB3F-B836DE93D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6F550B59-A6DD-872D-92D6-9A76DED02B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52658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RabbitMQ</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1F0FD3CE-801D-29D1-7BCD-A40C7DFD3BBF}"/>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BC390679-2374-202F-4462-1A130F778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1C001957-A7B5-5F9C-D77F-55EFC45C649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F8017146-E37D-4592-1391-3A5330EB49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5F267CFC-1E41-58F3-C35C-C4964A432B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72050468-BFD6-B467-D5F8-9E934F26E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0FE9D561-3AE8-68A3-6103-0689B1B3F1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0BF9F3DF-1BD1-020B-9847-9303B2490D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738E1EAD-B763-3B8E-A5A1-2605135011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6EBDAC10-B97A-AA48-5BFF-390CC4B17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45D2AD8B-6E5B-A646-D92F-25216BECF6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C3ACE534-E3C7-3899-DB45-8F6406DEC4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4A5D74DE-3D2A-5679-892E-707C934504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44534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SendGrid</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7" y="3558656"/>
            <a:ext cx="1494222" cy="1403134"/>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70249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Service Bus</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A2DAAE3F-B96E-7561-E6EE-C63B4F98C754}"/>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843E969-D567-B93E-C613-F86B5D55E8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01F5DC2D-2C01-7E5C-BCB3-7FE4DAF4AFD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63DB1DE2-22E3-5701-B7E9-066901B5BC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CEC355D5-FAAA-20EA-ECA6-42C9D431E2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B44800A5-A441-D436-D4A1-63B78969D8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6FC40D4D-2899-234D-37B3-B76F5A49EB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922A77A1-762B-9047-9704-4A29BC20C9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63302F75-C96C-F564-F29F-F513151529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565D4D40-4E24-2A19-90DA-E64FCFB41C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E67BC48E-321B-D3BF-CC5C-1AC87290B2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55B8AC16-7936-7373-54C6-9955292F8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61902472-C469-F4D5-2A1C-7A694FC273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4883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err="1"/>
              <a:t>SignalR</a:t>
            </a:r>
            <a:endParaRPr lang="en-US" dirty="0"/>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4072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7E6F-C57E-0389-9C4C-E701CC264A81}"/>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EB75CDB4-72AA-3EE6-AD52-BC2748A5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5404" y="2839169"/>
            <a:ext cx="1131056" cy="1131056"/>
          </a:xfrm>
          <a:prstGeom prst="rect">
            <a:avLst/>
          </a:prstGeom>
        </p:spPr>
      </p:pic>
      <p:pic>
        <p:nvPicPr>
          <p:cNvPr id="5" name="Graphic 4">
            <a:extLst>
              <a:ext uri="{FF2B5EF4-FFF2-40B4-BE49-F238E27FC236}">
                <a16:creationId xmlns:a16="http://schemas.microsoft.com/office/drawing/2014/main" id="{EF165E93-7E8C-85FB-F048-ADACE5CF2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0246" y="2839169"/>
            <a:ext cx="1131056" cy="1131056"/>
          </a:xfrm>
          <a:prstGeom prst="rect">
            <a:avLst/>
          </a:prstGeom>
        </p:spPr>
      </p:pic>
      <p:grpSp>
        <p:nvGrpSpPr>
          <p:cNvPr id="11" name="Group 10">
            <a:extLst>
              <a:ext uri="{FF2B5EF4-FFF2-40B4-BE49-F238E27FC236}">
                <a16:creationId xmlns:a16="http://schemas.microsoft.com/office/drawing/2014/main" id="{3DA20122-5290-6F5F-FC2F-F4B1FCB008DC}"/>
              </a:ext>
            </a:extLst>
          </p:cNvPr>
          <p:cNvGrpSpPr/>
          <p:nvPr/>
        </p:nvGrpSpPr>
        <p:grpSpPr>
          <a:xfrm>
            <a:off x="6659206" y="1481558"/>
            <a:ext cx="1312362" cy="1131055"/>
            <a:chOff x="5562163" y="1337245"/>
            <a:chExt cx="899587" cy="731498"/>
          </a:xfrm>
        </p:grpSpPr>
        <p:pic>
          <p:nvPicPr>
            <p:cNvPr id="8" name="Graphic 7">
              <a:extLst>
                <a:ext uri="{FF2B5EF4-FFF2-40B4-BE49-F238E27FC236}">
                  <a16:creationId xmlns:a16="http://schemas.microsoft.com/office/drawing/2014/main" id="{C57756C0-7E21-1093-1078-B12006CF3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B688371-C988-A8DD-6BFD-FEABD2174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2" name="Group 11">
            <a:extLst>
              <a:ext uri="{FF2B5EF4-FFF2-40B4-BE49-F238E27FC236}">
                <a16:creationId xmlns:a16="http://schemas.microsoft.com/office/drawing/2014/main" id="{A5124321-9857-E00C-02D1-00E64DD8AD1A}"/>
              </a:ext>
            </a:extLst>
          </p:cNvPr>
          <p:cNvGrpSpPr/>
          <p:nvPr/>
        </p:nvGrpSpPr>
        <p:grpSpPr>
          <a:xfrm>
            <a:off x="6659206" y="2839169"/>
            <a:ext cx="1312362" cy="1131055"/>
            <a:chOff x="5562163" y="1337245"/>
            <a:chExt cx="899587" cy="731498"/>
          </a:xfrm>
        </p:grpSpPr>
        <p:pic>
          <p:nvPicPr>
            <p:cNvPr id="13" name="Graphic 12">
              <a:extLst>
                <a:ext uri="{FF2B5EF4-FFF2-40B4-BE49-F238E27FC236}">
                  <a16:creationId xmlns:a16="http://schemas.microsoft.com/office/drawing/2014/main" id="{4EFF7698-3429-F964-1AE3-690431943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4" name="Picture 13">
              <a:extLst>
                <a:ext uri="{FF2B5EF4-FFF2-40B4-BE49-F238E27FC236}">
                  <a16:creationId xmlns:a16="http://schemas.microsoft.com/office/drawing/2014/main" id="{BDDD2738-EFD8-0737-7B5D-9976C560AD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5" name="Group 14">
            <a:extLst>
              <a:ext uri="{FF2B5EF4-FFF2-40B4-BE49-F238E27FC236}">
                <a16:creationId xmlns:a16="http://schemas.microsoft.com/office/drawing/2014/main" id="{6B75CAF0-3D74-0528-0034-4EF52865E908}"/>
              </a:ext>
            </a:extLst>
          </p:cNvPr>
          <p:cNvGrpSpPr/>
          <p:nvPr/>
        </p:nvGrpSpPr>
        <p:grpSpPr>
          <a:xfrm>
            <a:off x="6659206" y="4196780"/>
            <a:ext cx="1312362" cy="1131055"/>
            <a:chOff x="5562163" y="1337245"/>
            <a:chExt cx="899587" cy="731498"/>
          </a:xfrm>
        </p:grpSpPr>
        <p:pic>
          <p:nvPicPr>
            <p:cNvPr id="16" name="Graphic 15">
              <a:extLst>
                <a:ext uri="{FF2B5EF4-FFF2-40B4-BE49-F238E27FC236}">
                  <a16:creationId xmlns:a16="http://schemas.microsoft.com/office/drawing/2014/main" id="{6391799B-A5C9-11E6-CDB3-3FBCC6E5C9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7" name="Picture 16">
              <a:extLst>
                <a:ext uri="{FF2B5EF4-FFF2-40B4-BE49-F238E27FC236}">
                  <a16:creationId xmlns:a16="http://schemas.microsoft.com/office/drawing/2014/main" id="{7DF110B6-DC31-D98E-ED9A-8380F61E8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29" name="Straight Arrow Connector 28">
            <a:extLst>
              <a:ext uri="{FF2B5EF4-FFF2-40B4-BE49-F238E27FC236}">
                <a16:creationId xmlns:a16="http://schemas.microsoft.com/office/drawing/2014/main" id="{25AFD683-7A8F-47F3-2C3C-418F51FC4B52}"/>
              </a:ext>
            </a:extLst>
          </p:cNvPr>
          <p:cNvCxnSpPr>
            <a:cxnSpLocks/>
            <a:stCxn id="3" idx="3"/>
            <a:endCxn id="5" idx="1"/>
          </p:cNvCxnSpPr>
          <p:nvPr/>
        </p:nvCxnSpPr>
        <p:spPr>
          <a:xfrm>
            <a:off x="3296460" y="3404697"/>
            <a:ext cx="80378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8F063B-F380-419D-4510-E04611D5966D}"/>
              </a:ext>
            </a:extLst>
          </p:cNvPr>
          <p:cNvCxnSpPr>
            <a:stCxn id="5" idx="3"/>
            <a:endCxn id="8" idx="1"/>
          </p:cNvCxnSpPr>
          <p:nvPr/>
        </p:nvCxnSpPr>
        <p:spPr>
          <a:xfrm flipV="1">
            <a:off x="5231302" y="2047086"/>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0B9BBD-1301-8B46-9169-806B757D0681}"/>
              </a:ext>
            </a:extLst>
          </p:cNvPr>
          <p:cNvCxnSpPr>
            <a:stCxn id="5" idx="3"/>
            <a:endCxn id="13" idx="1"/>
          </p:cNvCxnSpPr>
          <p:nvPr/>
        </p:nvCxnSpPr>
        <p:spPr>
          <a:xfrm>
            <a:off x="5231302" y="3404697"/>
            <a:ext cx="167312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6D182A-F83C-E0C9-9D47-254E52C3AAF0}"/>
              </a:ext>
            </a:extLst>
          </p:cNvPr>
          <p:cNvCxnSpPr>
            <a:stCxn id="5" idx="3"/>
            <a:endCxn id="16" idx="1"/>
          </p:cNvCxnSpPr>
          <p:nvPr/>
        </p:nvCxnSpPr>
        <p:spPr>
          <a:xfrm>
            <a:off x="5231302" y="3404697"/>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F7E8B6C-3F45-2DCC-AB05-E4487193BF8D}"/>
              </a:ext>
            </a:extLst>
          </p:cNvPr>
          <p:cNvCxnSpPr>
            <a:cxnSpLocks/>
            <a:stCxn id="8" idx="3"/>
          </p:cNvCxnSpPr>
          <p:nvPr/>
        </p:nvCxnSpPr>
        <p:spPr>
          <a:xfrm flipV="1">
            <a:off x="7971568"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AB156F5-B333-C841-431B-672F3789BA77}"/>
              </a:ext>
            </a:extLst>
          </p:cNvPr>
          <p:cNvCxnSpPr>
            <a:cxnSpLocks/>
            <a:stCxn id="13" idx="3"/>
          </p:cNvCxnSpPr>
          <p:nvPr/>
        </p:nvCxnSpPr>
        <p:spPr>
          <a:xfrm>
            <a:off x="7971568"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0114B7C-F5C7-64C7-C2AE-5B02C0618311}"/>
              </a:ext>
            </a:extLst>
          </p:cNvPr>
          <p:cNvCxnSpPr>
            <a:cxnSpLocks/>
            <a:stCxn id="16" idx="3"/>
          </p:cNvCxnSpPr>
          <p:nvPr/>
        </p:nvCxnSpPr>
        <p:spPr>
          <a:xfrm>
            <a:off x="7971568"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CBA7F4-4ACD-7CF7-C403-973062D72FDE}"/>
              </a:ext>
            </a:extLst>
          </p:cNvPr>
          <p:cNvCxnSpPr>
            <a:cxnSpLocks/>
          </p:cNvCxnSpPr>
          <p:nvPr/>
        </p:nvCxnSpPr>
        <p:spPr>
          <a:xfrm>
            <a:off x="5404272"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68661AE4-9135-3269-181D-570F7A7CEA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1443442"/>
            <a:ext cx="1193893" cy="1193893"/>
          </a:xfrm>
          <a:prstGeom prst="rect">
            <a:avLst/>
          </a:prstGeom>
        </p:spPr>
      </p:pic>
      <p:pic>
        <p:nvPicPr>
          <p:cNvPr id="1026" name="Picture 2" descr="See the source image">
            <a:extLst>
              <a:ext uri="{FF2B5EF4-FFF2-40B4-BE49-F238E27FC236}">
                <a16:creationId xmlns:a16="http://schemas.microsoft.com/office/drawing/2014/main" id="{42EBF82E-E7C5-A291-E6BC-A044603F7A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26960" y="2839170"/>
            <a:ext cx="1131054" cy="113105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See the source image">
            <a:extLst>
              <a:ext uri="{FF2B5EF4-FFF2-40B4-BE49-F238E27FC236}">
                <a16:creationId xmlns:a16="http://schemas.microsoft.com/office/drawing/2014/main" id="{2640B691-BB3B-2BFF-8CB4-338F1B0139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660" t="22012" r="27310" b="21903"/>
          <a:stretch/>
        </p:blipFill>
        <p:spPr bwMode="auto">
          <a:xfrm>
            <a:off x="9005886" y="4344058"/>
            <a:ext cx="973201" cy="83649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06D3914E-06E5-E4FF-5F50-9B9F4DD51E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0187" y="4199184"/>
            <a:ext cx="1067145" cy="1131055"/>
          </a:xfrm>
          <a:prstGeom prst="rect">
            <a:avLst/>
          </a:prstGeom>
        </p:spPr>
      </p:pic>
      <p:cxnSp>
        <p:nvCxnSpPr>
          <p:cNvPr id="22" name="Straight Arrow Connector 21">
            <a:extLst>
              <a:ext uri="{FF2B5EF4-FFF2-40B4-BE49-F238E27FC236}">
                <a16:creationId xmlns:a16="http://schemas.microsoft.com/office/drawing/2014/main" id="{3171D863-73C1-EE94-A58C-B68E67AA3498}"/>
              </a:ext>
            </a:extLst>
          </p:cNvPr>
          <p:cNvCxnSpPr>
            <a:stCxn id="9" idx="1"/>
            <a:endCxn id="72" idx="3"/>
          </p:cNvCxnSpPr>
          <p:nvPr/>
        </p:nvCxnSpPr>
        <p:spPr>
          <a:xfrm flipH="1" flipV="1">
            <a:off x="9979087" y="4762307"/>
            <a:ext cx="581100" cy="24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56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par>
                                <p:cTn id="11" presetID="9"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Table Storage</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598041" y="3558656"/>
            <a:ext cx="1403134" cy="1403134"/>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cxnSp>
        <p:nvCxnSpPr>
          <p:cNvPr id="4" name="Straight Arrow Connector 3">
            <a:extLst>
              <a:ext uri="{FF2B5EF4-FFF2-40B4-BE49-F238E27FC236}">
                <a16:creationId xmlns:a16="http://schemas.microsoft.com/office/drawing/2014/main" id="{05B43AC0-FB7E-739A-0252-E1DE5184696C}"/>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B5B919-B8E7-5AAA-4598-0612CF87AF65}"/>
              </a:ext>
            </a:extLst>
          </p:cNvPr>
          <p:cNvSpPr txBox="1"/>
          <p:nvPr/>
        </p:nvSpPr>
        <p:spPr>
          <a:xfrm>
            <a:off x="7543358" y="1561767"/>
            <a:ext cx="3512500" cy="1077218"/>
          </a:xfrm>
          <a:prstGeom prst="rect">
            <a:avLst/>
          </a:prstGeom>
          <a:noFill/>
        </p:spPr>
        <p:txBody>
          <a:bodyPr wrap="none" rtlCol="0">
            <a:spAutoFit/>
          </a:bodyPr>
          <a:lstStyle/>
          <a:p>
            <a:r>
              <a:rPr lang="en-US" sz="3200" b="1" dirty="0">
                <a:solidFill>
                  <a:srgbClr val="FF0000"/>
                </a:solidFill>
              </a:rPr>
              <a:t>Cosmos DB support</a:t>
            </a:r>
          </a:p>
          <a:p>
            <a:r>
              <a:rPr lang="en-US" sz="3200" b="1" dirty="0">
                <a:solidFill>
                  <a:srgbClr val="FF0000"/>
                </a:solidFill>
              </a:rPr>
              <a:t>in preview</a:t>
            </a:r>
          </a:p>
        </p:txBody>
      </p:sp>
    </p:spTree>
    <p:extLst>
      <p:ext uri="{BB962C8B-B14F-4D97-AF65-F5344CB8AC3E}">
        <p14:creationId xmlns:p14="http://schemas.microsoft.com/office/powerpoint/2010/main" val="372842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22" presetClass="entr" presetSubtype="2"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Timer</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30092" y="1396612"/>
            <a:ext cx="931815" cy="1099291"/>
          </a:xfrm>
          <a:prstGeom prst="rect">
            <a:avLst/>
          </a:prstGeom>
        </p:spPr>
      </p:pic>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28383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Twilio</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8041" y="3734048"/>
            <a:ext cx="1403134" cy="1052350"/>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64346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Warmup</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5985" y="1396612"/>
            <a:ext cx="500028" cy="1099291"/>
          </a:xfrm>
          <a:prstGeom prst="rect">
            <a:avLst/>
          </a:prstGeom>
        </p:spPr>
      </p:pic>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16716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1B7B-1B33-FB32-A122-5B163EB85DC8}"/>
              </a:ext>
            </a:extLst>
          </p:cNvPr>
          <p:cNvSpPr>
            <a:spLocks noGrp="1"/>
          </p:cNvSpPr>
          <p:nvPr>
            <p:ph type="title"/>
          </p:nvPr>
        </p:nvSpPr>
        <p:spPr/>
        <p:txBody>
          <a:bodyPr/>
          <a:lstStyle/>
          <a:p>
            <a:r>
              <a:rPr lang="en-US" dirty="0"/>
              <a:t>Supported Bindings</a:t>
            </a:r>
          </a:p>
        </p:txBody>
      </p:sp>
      <p:pic>
        <p:nvPicPr>
          <p:cNvPr id="22" name="Graphic 21">
            <a:extLst>
              <a:ext uri="{FF2B5EF4-FFF2-40B4-BE49-F238E27FC236}">
                <a16:creationId xmlns:a16="http://schemas.microsoft.com/office/drawing/2014/main" id="{353E19BE-D903-F45A-5BD7-D3D9563CE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347" y="1375734"/>
            <a:ext cx="849063" cy="849063"/>
          </a:xfrm>
          <a:prstGeom prst="rect">
            <a:avLst/>
          </a:prstGeom>
        </p:spPr>
      </p:pic>
      <p:pic>
        <p:nvPicPr>
          <p:cNvPr id="23" name="Graphic 22">
            <a:extLst>
              <a:ext uri="{FF2B5EF4-FFF2-40B4-BE49-F238E27FC236}">
                <a16:creationId xmlns:a16="http://schemas.microsoft.com/office/drawing/2014/main" id="{399145D6-AF58-0A3A-4EE9-DAD711662D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54673" y="1394784"/>
            <a:ext cx="849063" cy="849063"/>
          </a:xfrm>
          <a:prstGeom prst="rect">
            <a:avLst/>
          </a:prstGeom>
        </p:spPr>
      </p:pic>
      <p:pic>
        <p:nvPicPr>
          <p:cNvPr id="24" name="Graphic 23">
            <a:extLst>
              <a:ext uri="{FF2B5EF4-FFF2-40B4-BE49-F238E27FC236}">
                <a16:creationId xmlns:a16="http://schemas.microsoft.com/office/drawing/2014/main" id="{0109D457-DADF-B7BD-044E-15C2471C0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762999" y="1394784"/>
            <a:ext cx="849063" cy="849063"/>
          </a:xfrm>
          <a:prstGeom prst="rect">
            <a:avLst/>
          </a:prstGeom>
        </p:spPr>
      </p:pic>
      <p:pic>
        <p:nvPicPr>
          <p:cNvPr id="25" name="Graphic 24">
            <a:extLst>
              <a:ext uri="{FF2B5EF4-FFF2-40B4-BE49-F238E27FC236}">
                <a16:creationId xmlns:a16="http://schemas.microsoft.com/office/drawing/2014/main" id="{B0B0214C-B878-A1FB-F4AE-5C945B681B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71327" y="1554577"/>
            <a:ext cx="849060" cy="624651"/>
          </a:xfrm>
          <a:prstGeom prst="rect">
            <a:avLst/>
          </a:prstGeom>
        </p:spPr>
      </p:pic>
      <p:pic>
        <p:nvPicPr>
          <p:cNvPr id="26" name="Graphic 25">
            <a:extLst>
              <a:ext uri="{FF2B5EF4-FFF2-40B4-BE49-F238E27FC236}">
                <a16:creationId xmlns:a16="http://schemas.microsoft.com/office/drawing/2014/main" id="{EC2B2506-790F-79E2-DDCE-F8EE5CD801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974554" y="1452209"/>
            <a:ext cx="849063" cy="849063"/>
          </a:xfrm>
          <a:prstGeom prst="rect">
            <a:avLst/>
          </a:prstGeom>
        </p:spPr>
      </p:pic>
      <p:pic>
        <p:nvPicPr>
          <p:cNvPr id="27" name="Graphic 26">
            <a:extLst>
              <a:ext uri="{FF2B5EF4-FFF2-40B4-BE49-F238E27FC236}">
                <a16:creationId xmlns:a16="http://schemas.microsoft.com/office/drawing/2014/main" id="{447E3767-69E6-4513-3328-EB29C7DA0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077784" y="1452209"/>
            <a:ext cx="849063" cy="849063"/>
          </a:xfrm>
          <a:prstGeom prst="rect">
            <a:avLst/>
          </a:prstGeom>
        </p:spPr>
      </p:pic>
      <p:pic>
        <p:nvPicPr>
          <p:cNvPr id="29" name="Graphic 28">
            <a:extLst>
              <a:ext uri="{FF2B5EF4-FFF2-40B4-BE49-F238E27FC236}">
                <a16:creationId xmlns:a16="http://schemas.microsoft.com/office/drawing/2014/main" id="{CE6BC8EC-9710-DA02-7B92-7C545261532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60636" y="2869132"/>
            <a:ext cx="849063" cy="736296"/>
          </a:xfrm>
          <a:prstGeom prst="rect">
            <a:avLst/>
          </a:prstGeom>
        </p:spPr>
      </p:pic>
      <p:pic>
        <p:nvPicPr>
          <p:cNvPr id="30" name="Graphic 29">
            <a:extLst>
              <a:ext uri="{FF2B5EF4-FFF2-40B4-BE49-F238E27FC236}">
                <a16:creationId xmlns:a16="http://schemas.microsoft.com/office/drawing/2014/main" id="{12563828-1539-CEA1-196B-0F04BA9E8FB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654673" y="3127884"/>
            <a:ext cx="849056" cy="357183"/>
          </a:xfrm>
          <a:prstGeom prst="rect">
            <a:avLst/>
          </a:prstGeom>
        </p:spPr>
      </p:pic>
      <p:pic>
        <p:nvPicPr>
          <p:cNvPr id="31" name="Graphic 30">
            <a:extLst>
              <a:ext uri="{FF2B5EF4-FFF2-40B4-BE49-F238E27FC236}">
                <a16:creationId xmlns:a16="http://schemas.microsoft.com/office/drawing/2014/main" id="{570D875A-CD67-38CC-2506-6031991EB6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2762998" y="2869131"/>
            <a:ext cx="849063" cy="849063"/>
          </a:xfrm>
          <a:prstGeom prst="rect">
            <a:avLst/>
          </a:prstGeom>
        </p:spPr>
      </p:pic>
      <p:pic>
        <p:nvPicPr>
          <p:cNvPr id="33" name="Graphic 32">
            <a:extLst>
              <a:ext uri="{FF2B5EF4-FFF2-40B4-BE49-F238E27FC236}">
                <a16:creationId xmlns:a16="http://schemas.microsoft.com/office/drawing/2014/main" id="{B0AC117E-7312-DE63-DC64-641A94EADF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4974554" y="2852596"/>
            <a:ext cx="849063" cy="849063"/>
          </a:xfrm>
          <a:prstGeom prst="rect">
            <a:avLst/>
          </a:prstGeom>
        </p:spPr>
      </p:pic>
      <p:pic>
        <p:nvPicPr>
          <p:cNvPr id="34" name="Graphic 33">
            <a:extLst>
              <a:ext uri="{FF2B5EF4-FFF2-40B4-BE49-F238E27FC236}">
                <a16:creationId xmlns:a16="http://schemas.microsoft.com/office/drawing/2014/main" id="{6F8E153D-998A-8666-4A07-F0FE5152FA29}"/>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6077784" y="2841929"/>
            <a:ext cx="849063" cy="849063"/>
          </a:xfrm>
          <a:prstGeom prst="rect">
            <a:avLst/>
          </a:prstGeom>
        </p:spPr>
      </p:pic>
      <p:pic>
        <p:nvPicPr>
          <p:cNvPr id="36" name="Picture 35">
            <a:extLst>
              <a:ext uri="{FF2B5EF4-FFF2-40B4-BE49-F238E27FC236}">
                <a16:creationId xmlns:a16="http://schemas.microsoft.com/office/drawing/2014/main" id="{8AEA43E2-7385-63F8-3B8B-B8092C2F33B4}"/>
              </a:ext>
            </a:extLst>
          </p:cNvPr>
          <p:cNvPicPr>
            <a:picLocks noChangeAspect="1"/>
          </p:cNvPicPr>
          <p:nvPr/>
        </p:nvPicPr>
        <p:blipFill>
          <a:blip r:embed="rId21">
            <a:extLst>
              <a:ext uri="{28A0092B-C50C-407E-A947-70E740481C1C}">
                <a14:useLocalDpi xmlns:a14="http://schemas.microsoft.com/office/drawing/2010/main" val="0"/>
              </a:ext>
            </a:extLst>
          </a:blip>
          <a:srcRect l="18711" r="18711"/>
          <a:stretch/>
        </p:blipFill>
        <p:spPr>
          <a:xfrm>
            <a:off x="4060578" y="2902289"/>
            <a:ext cx="460760" cy="736296"/>
          </a:xfrm>
          <a:prstGeom prst="rect">
            <a:avLst/>
          </a:prstGeom>
        </p:spPr>
      </p:pic>
      <p:pic>
        <p:nvPicPr>
          <p:cNvPr id="37" name="Graphic 36">
            <a:extLst>
              <a:ext uri="{FF2B5EF4-FFF2-40B4-BE49-F238E27FC236}">
                <a16:creationId xmlns:a16="http://schemas.microsoft.com/office/drawing/2014/main" id="{6D432E2A-B479-A167-2142-186CA831825A}"/>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560636" y="4176224"/>
            <a:ext cx="849063" cy="797302"/>
          </a:xfrm>
          <a:prstGeom prst="rect">
            <a:avLst/>
          </a:prstGeom>
        </p:spPr>
      </p:pic>
      <p:pic>
        <p:nvPicPr>
          <p:cNvPr id="38" name="Graphic 37">
            <a:extLst>
              <a:ext uri="{FF2B5EF4-FFF2-40B4-BE49-F238E27FC236}">
                <a16:creationId xmlns:a16="http://schemas.microsoft.com/office/drawing/2014/main" id="{323EB8FF-F457-161E-9353-32DDE1721C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650870" y="4059903"/>
            <a:ext cx="849063" cy="849063"/>
          </a:xfrm>
          <a:prstGeom prst="rect">
            <a:avLst/>
          </a:prstGeom>
        </p:spPr>
      </p:pic>
      <p:pic>
        <p:nvPicPr>
          <p:cNvPr id="39" name="Graphic 38">
            <a:extLst>
              <a:ext uri="{FF2B5EF4-FFF2-40B4-BE49-F238E27FC236}">
                <a16:creationId xmlns:a16="http://schemas.microsoft.com/office/drawing/2014/main" id="{B1DA1E60-D70F-9D03-5AD5-0FB59260C07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762997" y="4062018"/>
            <a:ext cx="849063" cy="849063"/>
          </a:xfrm>
          <a:prstGeom prst="rect">
            <a:avLst/>
          </a:prstGeom>
        </p:spPr>
      </p:pic>
      <p:pic>
        <p:nvPicPr>
          <p:cNvPr id="40" name="Graphic 39">
            <a:extLst>
              <a:ext uri="{FF2B5EF4-FFF2-40B4-BE49-F238E27FC236}">
                <a16:creationId xmlns:a16="http://schemas.microsoft.com/office/drawing/2014/main" id="{50DE89B0-45A9-4CB8-35D2-9B8172E9C89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871327" y="4061842"/>
            <a:ext cx="849063" cy="849063"/>
          </a:xfrm>
          <a:prstGeom prst="rect">
            <a:avLst/>
          </a:prstGeom>
        </p:spPr>
      </p:pic>
      <p:pic>
        <p:nvPicPr>
          <p:cNvPr id="41" name="Graphic 40">
            <a:extLst>
              <a:ext uri="{FF2B5EF4-FFF2-40B4-BE49-F238E27FC236}">
                <a16:creationId xmlns:a16="http://schemas.microsoft.com/office/drawing/2014/main" id="{945985B3-D7DF-F561-677B-0DC6B4AB4252}"/>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039230" y="4059903"/>
            <a:ext cx="719709" cy="849063"/>
          </a:xfrm>
          <a:prstGeom prst="rect">
            <a:avLst/>
          </a:prstGeom>
        </p:spPr>
      </p:pic>
      <p:pic>
        <p:nvPicPr>
          <p:cNvPr id="42" name="Graphic 41">
            <a:extLst>
              <a:ext uri="{FF2B5EF4-FFF2-40B4-BE49-F238E27FC236}">
                <a16:creationId xmlns:a16="http://schemas.microsoft.com/office/drawing/2014/main" id="{D915D0DB-1605-BDFE-4560-E9473574476B}"/>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6077779" y="4227419"/>
            <a:ext cx="849063" cy="636797"/>
          </a:xfrm>
          <a:prstGeom prst="rect">
            <a:avLst/>
          </a:prstGeom>
        </p:spPr>
      </p:pic>
      <p:grpSp>
        <p:nvGrpSpPr>
          <p:cNvPr id="66" name="Group 65">
            <a:extLst>
              <a:ext uri="{FF2B5EF4-FFF2-40B4-BE49-F238E27FC236}">
                <a16:creationId xmlns:a16="http://schemas.microsoft.com/office/drawing/2014/main" id="{10343787-E4A2-B220-942E-BB9B50843A1A}"/>
              </a:ext>
            </a:extLst>
          </p:cNvPr>
          <p:cNvGrpSpPr/>
          <p:nvPr/>
        </p:nvGrpSpPr>
        <p:grpSpPr>
          <a:xfrm>
            <a:off x="8288089" y="1532013"/>
            <a:ext cx="3065711" cy="876265"/>
            <a:chOff x="8288089" y="1532013"/>
            <a:chExt cx="3065711" cy="876265"/>
          </a:xfrm>
        </p:grpSpPr>
        <p:pic>
          <p:nvPicPr>
            <p:cNvPr id="21" name="Graphic 20">
              <a:extLst>
                <a:ext uri="{FF2B5EF4-FFF2-40B4-BE49-F238E27FC236}">
                  <a16:creationId xmlns:a16="http://schemas.microsoft.com/office/drawing/2014/main" id="{70E1AE3C-0AA8-5F89-7F82-4F95EDD75B5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8288089" y="1559215"/>
              <a:ext cx="849063" cy="849063"/>
            </a:xfrm>
            <a:prstGeom prst="rect">
              <a:avLst/>
            </a:prstGeom>
          </p:spPr>
        </p:pic>
        <p:pic>
          <p:nvPicPr>
            <p:cNvPr id="28" name="Graphic 27">
              <a:extLst>
                <a:ext uri="{FF2B5EF4-FFF2-40B4-BE49-F238E27FC236}">
                  <a16:creationId xmlns:a16="http://schemas.microsoft.com/office/drawing/2014/main" id="{64C82DAC-ED23-6F64-7457-05B0FB62EA3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9396413" y="1545614"/>
              <a:ext cx="849063" cy="849063"/>
            </a:xfrm>
            <a:prstGeom prst="rect">
              <a:avLst/>
            </a:prstGeom>
          </p:spPr>
        </p:pic>
        <p:pic>
          <p:nvPicPr>
            <p:cNvPr id="32" name="Graphic 31">
              <a:extLst>
                <a:ext uri="{FF2B5EF4-FFF2-40B4-BE49-F238E27FC236}">
                  <a16:creationId xmlns:a16="http://schemas.microsoft.com/office/drawing/2014/main" id="{F30CF298-2DE9-4753-A76E-D4D0F05B386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0504737" y="1532013"/>
              <a:ext cx="849063" cy="849063"/>
            </a:xfrm>
            <a:prstGeom prst="rect">
              <a:avLst/>
            </a:prstGeom>
          </p:spPr>
        </p:pic>
      </p:grpSp>
      <p:sp>
        <p:nvSpPr>
          <p:cNvPr id="35" name="Rectangle: Rounded Corners 34">
            <a:extLst>
              <a:ext uri="{FF2B5EF4-FFF2-40B4-BE49-F238E27FC236}">
                <a16:creationId xmlns:a16="http://schemas.microsoft.com/office/drawing/2014/main" id="{87F7BC33-66B5-BFA5-EA97-0C3B74375CD9}"/>
              </a:ext>
            </a:extLst>
          </p:cNvPr>
          <p:cNvSpPr/>
          <p:nvPr/>
        </p:nvSpPr>
        <p:spPr>
          <a:xfrm>
            <a:off x="8288089" y="2754433"/>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Third Party Bindings</a:t>
            </a:r>
          </a:p>
        </p:txBody>
      </p:sp>
      <p:sp>
        <p:nvSpPr>
          <p:cNvPr id="64" name="Rectangle: Rounded Corners 63">
            <a:extLst>
              <a:ext uri="{FF2B5EF4-FFF2-40B4-BE49-F238E27FC236}">
                <a16:creationId xmlns:a16="http://schemas.microsoft.com/office/drawing/2014/main" id="{DE93D7F3-BF62-1935-E757-2BC40B218A35}"/>
              </a:ext>
            </a:extLst>
          </p:cNvPr>
          <p:cNvSpPr/>
          <p:nvPr/>
        </p:nvSpPr>
        <p:spPr>
          <a:xfrm>
            <a:off x="8288089" y="3911775"/>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Custom Bindings</a:t>
            </a:r>
          </a:p>
        </p:txBody>
      </p:sp>
    </p:spTree>
    <p:extLst>
      <p:ext uri="{BB962C8B-B14F-4D97-AF65-F5344CB8AC3E}">
        <p14:creationId xmlns:p14="http://schemas.microsoft.com/office/powerpoint/2010/main" val="16389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EEC8-49DA-F293-BB1C-FCA9074A0A7C}"/>
              </a:ext>
            </a:extLst>
          </p:cNvPr>
          <p:cNvSpPr>
            <a:spLocks noGrp="1"/>
          </p:cNvSpPr>
          <p:nvPr>
            <p:ph type="title"/>
          </p:nvPr>
        </p:nvSpPr>
        <p:spPr/>
        <p:txBody>
          <a:bodyPr/>
          <a:lstStyle/>
          <a:p>
            <a:r>
              <a:rPr lang="en-US" dirty="0"/>
              <a:t>Durable Functions</a:t>
            </a:r>
          </a:p>
        </p:txBody>
      </p:sp>
      <p:sp>
        <p:nvSpPr>
          <p:cNvPr id="3" name="Text Placeholder 2">
            <a:extLst>
              <a:ext uri="{FF2B5EF4-FFF2-40B4-BE49-F238E27FC236}">
                <a16:creationId xmlns:a16="http://schemas.microsoft.com/office/drawing/2014/main" id="{5A7DC81F-5AE6-3F92-DAAD-B14F2A169F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8349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6445-8B64-BA45-2180-A020A983D619}"/>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62A24972-DBFC-A7B9-13F5-D006CC58DB71}"/>
              </a:ext>
            </a:extLst>
          </p:cNvPr>
          <p:cNvSpPr txBox="1"/>
          <p:nvPr/>
        </p:nvSpPr>
        <p:spPr>
          <a:xfrm>
            <a:off x="212690" y="2100107"/>
            <a:ext cx="11766620" cy="1446550"/>
          </a:xfrm>
          <a:prstGeom prst="rect">
            <a:avLst/>
          </a:prstGeom>
          <a:noFill/>
        </p:spPr>
        <p:txBody>
          <a:bodyPr wrap="square" rtlCol="0">
            <a:spAutoFit/>
          </a:bodyPr>
          <a:lstStyle/>
          <a:p>
            <a:pPr algn="ctr"/>
            <a:r>
              <a:rPr lang="en-US" sz="8800" dirty="0">
                <a:solidFill>
                  <a:srgbClr val="80A716"/>
                </a:solidFill>
                <a:latin typeface="Kamerik205 8" panose="020B0803030600020004" pitchFamily="34" charset="0"/>
              </a:rPr>
              <a:t>Stateful Functions?</a:t>
            </a:r>
          </a:p>
        </p:txBody>
      </p:sp>
      <p:sp>
        <p:nvSpPr>
          <p:cNvPr id="5" name="TextBox 4">
            <a:extLst>
              <a:ext uri="{FF2B5EF4-FFF2-40B4-BE49-F238E27FC236}">
                <a16:creationId xmlns:a16="http://schemas.microsoft.com/office/drawing/2014/main" id="{642DACDC-C592-55EC-B5E8-5452002AB4C7}"/>
              </a:ext>
            </a:extLst>
          </p:cNvPr>
          <p:cNvSpPr txBox="1"/>
          <p:nvPr/>
        </p:nvSpPr>
        <p:spPr>
          <a:xfrm>
            <a:off x="212690" y="2269384"/>
            <a:ext cx="11766620" cy="1107996"/>
          </a:xfrm>
          <a:prstGeom prst="rect">
            <a:avLst/>
          </a:prstGeom>
          <a:noFill/>
        </p:spPr>
        <p:txBody>
          <a:bodyPr wrap="square" rtlCol="0">
            <a:spAutoFit/>
          </a:bodyPr>
          <a:lstStyle/>
          <a:p>
            <a:pPr algn="ctr"/>
            <a:r>
              <a:rPr lang="en-US" sz="6600" dirty="0">
                <a:solidFill>
                  <a:srgbClr val="80A716"/>
                </a:solidFill>
                <a:latin typeface="Kamerik205 8" panose="020B0803030600020004" pitchFamily="34" charset="0"/>
              </a:rPr>
              <a:t>Orchestrated Workflows</a:t>
            </a:r>
          </a:p>
        </p:txBody>
      </p:sp>
    </p:spTree>
    <p:extLst>
      <p:ext uri="{BB962C8B-B14F-4D97-AF65-F5344CB8AC3E}">
        <p14:creationId xmlns:p14="http://schemas.microsoft.com/office/powerpoint/2010/main" val="27525768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style.rotation</p:attrName>
                                        </p:attrNameLst>
                                      </p:cBhvr>
                                      <p:tavLst>
                                        <p:tav tm="0">
                                          <p:val>
                                            <p:fltVal val="720"/>
                                          </p:val>
                                        </p:tav>
                                        <p:tav tm="100000">
                                          <p:val>
                                            <p:fltVal val="0"/>
                                          </p:val>
                                        </p:tav>
                                      </p:tavLst>
                                    </p:anim>
                                    <p:anim calcmode="lin" valueType="num">
                                      <p:cBhvr>
                                        <p:cTn id="9" dur="2000" fill="hold"/>
                                        <p:tgtEl>
                                          <p:spTgt spid="3"/>
                                        </p:tgtEl>
                                        <p:attrNameLst>
                                          <p:attrName>ppt_h</p:attrName>
                                        </p:attrNameLst>
                                      </p:cBhvr>
                                      <p:tavLst>
                                        <p:tav tm="0">
                                          <p:val>
                                            <p:fltVal val="0"/>
                                          </p:val>
                                        </p:tav>
                                        <p:tav tm="100000">
                                          <p:val>
                                            <p:strVal val="#ppt_h"/>
                                          </p:val>
                                        </p:tav>
                                      </p:tavLst>
                                    </p:anim>
                                    <p:anim calcmode="lin" valueType="num">
                                      <p:cBhvr>
                                        <p:cTn id="10" dur="2000" fill="hold"/>
                                        <p:tgtEl>
                                          <p:spTgt spid="3"/>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grpId="1" nodeType="clickEffect">
                                  <p:stCondLst>
                                    <p:cond delay="0"/>
                                  </p:stCondLst>
                                  <p:childTnLst>
                                    <p:animEffect transition="out" filter="fade">
                                      <p:cBhvr>
                                        <p:cTn id="14" dur="1000"/>
                                        <p:tgtEl>
                                          <p:spTgt spid="3"/>
                                        </p:tgtEl>
                                      </p:cBhvr>
                                    </p:animEffect>
                                    <p:anim calcmode="lin" valueType="num">
                                      <p:cBhvr>
                                        <p:cTn id="15" dur="1000"/>
                                        <p:tgtEl>
                                          <p:spTgt spid="3"/>
                                        </p:tgtEl>
                                        <p:attrNameLst>
                                          <p:attrName>ppt_x</p:attrName>
                                        </p:attrNameLst>
                                      </p:cBhvr>
                                      <p:tavLst>
                                        <p:tav tm="0">
                                          <p:val>
                                            <p:strVal val="ppt_x"/>
                                          </p:val>
                                        </p:tav>
                                        <p:tav tm="100000">
                                          <p:val>
                                            <p:strVal val="ppt_x"/>
                                          </p:val>
                                        </p:tav>
                                      </p:tavLst>
                                    </p:anim>
                                    <p:anim calcmode="lin" valueType="num">
                                      <p:cBhvr>
                                        <p:cTn id="16" dur="100" decel="100000"/>
                                        <p:tgtEl>
                                          <p:spTgt spid="3"/>
                                        </p:tgtEl>
                                        <p:attrNameLst>
                                          <p:attrName>ppt_y</p:attrName>
                                        </p:attrNameLst>
                                      </p:cBhvr>
                                      <p:tavLst>
                                        <p:tav tm="0">
                                          <p:val>
                                            <p:strVal val="ppt_y"/>
                                          </p:val>
                                        </p:tav>
                                        <p:tav tm="100000">
                                          <p:val>
                                            <p:strVal val="ppt_y-.03"/>
                                          </p:val>
                                        </p:tav>
                                      </p:tavLst>
                                    </p:anim>
                                    <p:anim calcmode="lin" valueType="num">
                                      <p:cBhvr>
                                        <p:cTn id="17" dur="900" accel="100000">
                                          <p:stCondLst>
                                            <p:cond delay="100"/>
                                          </p:stCondLst>
                                        </p:cTn>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541838" cy="646331"/>
          </a:xfrm>
          <a:prstGeom prst="rect">
            <a:avLst/>
          </a:prstGeom>
          <a:noFill/>
        </p:spPr>
        <p:txBody>
          <a:bodyPr wrap="none" rtlCol="0">
            <a:spAutoFit/>
          </a:bodyPr>
          <a:lstStyle/>
          <a:p>
            <a:r>
              <a:rPr lang="en-US" sz="3600" dirty="0">
                <a:solidFill>
                  <a:srgbClr val="1680A7"/>
                </a:solidFill>
              </a:rPr>
              <a:t>Patterns – Function Chaining</a:t>
            </a:r>
          </a:p>
        </p:txBody>
      </p:sp>
      <p:sp>
        <p:nvSpPr>
          <p:cNvPr id="6" name="Flowchart: Magnetic Disk 5">
            <a:extLst>
              <a:ext uri="{FF2B5EF4-FFF2-40B4-BE49-F238E27FC236}">
                <a16:creationId xmlns:a16="http://schemas.microsoft.com/office/drawing/2014/main" id="{106F13F6-B4B4-003C-D3BC-67DB4040BF50}"/>
              </a:ext>
            </a:extLst>
          </p:cNvPr>
          <p:cNvSpPr/>
          <p:nvPr/>
        </p:nvSpPr>
        <p:spPr>
          <a:xfrm>
            <a:off x="2857674"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E552548E-9B8C-83D5-FDE8-D8D5C8115C74}"/>
              </a:ext>
            </a:extLst>
          </p:cNvPr>
          <p:cNvSpPr/>
          <p:nvPr/>
        </p:nvSpPr>
        <p:spPr>
          <a:xfrm>
            <a:off x="5824760"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agnetic Disk 9">
            <a:extLst>
              <a:ext uri="{FF2B5EF4-FFF2-40B4-BE49-F238E27FC236}">
                <a16:creationId xmlns:a16="http://schemas.microsoft.com/office/drawing/2014/main" id="{F0D853B1-1A57-B361-2DDB-3C61335268F8}"/>
              </a:ext>
            </a:extLst>
          </p:cNvPr>
          <p:cNvSpPr/>
          <p:nvPr/>
        </p:nvSpPr>
        <p:spPr>
          <a:xfrm>
            <a:off x="8795311" y="2619486"/>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7ADC27C-E72D-A500-5D66-A2EA42032AED}"/>
              </a:ext>
            </a:extLst>
          </p:cNvPr>
          <p:cNvSpPr/>
          <p:nvPr/>
        </p:nvSpPr>
        <p:spPr>
          <a:xfrm>
            <a:off x="2300438"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A29FACA8-19D9-194C-A68B-04544F13DD5F}"/>
              </a:ext>
            </a:extLst>
          </p:cNvPr>
          <p:cNvSpPr/>
          <p:nvPr/>
        </p:nvSpPr>
        <p:spPr>
          <a:xfrm>
            <a:off x="3540039"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2031702-F82A-8A37-9FB9-256DD6B2574E}"/>
              </a:ext>
            </a:extLst>
          </p:cNvPr>
          <p:cNvSpPr/>
          <p:nvPr/>
        </p:nvSpPr>
        <p:spPr>
          <a:xfrm>
            <a:off x="5277547"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7DE3717-5A2F-E2C0-E6F3-0A794EDD0398}"/>
              </a:ext>
            </a:extLst>
          </p:cNvPr>
          <p:cNvSpPr/>
          <p:nvPr/>
        </p:nvSpPr>
        <p:spPr>
          <a:xfrm>
            <a:off x="6495370"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B3520B7F-D1CF-7D15-A31E-9F38434FE1E7}"/>
              </a:ext>
            </a:extLst>
          </p:cNvPr>
          <p:cNvSpPr/>
          <p:nvPr/>
        </p:nvSpPr>
        <p:spPr>
          <a:xfrm>
            <a:off x="8249830"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5A7F57E-5BDB-D5DC-7041-D231B61AA712}"/>
              </a:ext>
            </a:extLst>
          </p:cNvPr>
          <p:cNvSpPr/>
          <p:nvPr/>
        </p:nvSpPr>
        <p:spPr>
          <a:xfrm>
            <a:off x="9477676" y="3035173"/>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9934442B-A8DB-1E0E-8CF7-22BB84FF31CD}"/>
              </a:ext>
            </a:extLst>
          </p:cNvPr>
          <p:cNvGrpSpPr/>
          <p:nvPr/>
        </p:nvGrpSpPr>
        <p:grpSpPr>
          <a:xfrm>
            <a:off x="1106679" y="2619488"/>
            <a:ext cx="1073919" cy="1535581"/>
            <a:chOff x="1106679" y="2619488"/>
            <a:chExt cx="1073919" cy="1535581"/>
          </a:xfrm>
        </p:grpSpPr>
        <p:pic>
          <p:nvPicPr>
            <p:cNvPr id="5" name="Graphic 4">
              <a:extLst>
                <a:ext uri="{FF2B5EF4-FFF2-40B4-BE49-F238E27FC236}">
                  <a16:creationId xmlns:a16="http://schemas.microsoft.com/office/drawing/2014/main" id="{08DE2AAE-C254-7375-B7B1-5CB68ADB26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21" name="TextBox 20">
              <a:extLst>
                <a:ext uri="{FF2B5EF4-FFF2-40B4-BE49-F238E27FC236}">
                  <a16:creationId xmlns:a16="http://schemas.microsoft.com/office/drawing/2014/main" id="{7F0C9BB1-EF83-FEEE-0635-7C71594F576E}"/>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grpSp>
        <p:nvGrpSpPr>
          <p:cNvPr id="26" name="Group 25">
            <a:extLst>
              <a:ext uri="{FF2B5EF4-FFF2-40B4-BE49-F238E27FC236}">
                <a16:creationId xmlns:a16="http://schemas.microsoft.com/office/drawing/2014/main" id="{B77CDFAA-BF78-571E-CC1E-098DD975C313}"/>
              </a:ext>
            </a:extLst>
          </p:cNvPr>
          <p:cNvGrpSpPr/>
          <p:nvPr/>
        </p:nvGrpSpPr>
        <p:grpSpPr>
          <a:xfrm>
            <a:off x="4073765" y="2619487"/>
            <a:ext cx="1073919" cy="1535582"/>
            <a:chOff x="4073765" y="2619487"/>
            <a:chExt cx="1073919" cy="1535582"/>
          </a:xfrm>
        </p:grpSpPr>
        <p:pic>
          <p:nvPicPr>
            <p:cNvPr id="7" name="Graphic 6">
              <a:extLst>
                <a:ext uri="{FF2B5EF4-FFF2-40B4-BE49-F238E27FC236}">
                  <a16:creationId xmlns:a16="http://schemas.microsoft.com/office/drawing/2014/main" id="{C5E70239-2BB7-F661-D8EC-EF32E4398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3765" y="2619487"/>
              <a:ext cx="1073919" cy="1073919"/>
            </a:xfrm>
            <a:prstGeom prst="rect">
              <a:avLst/>
            </a:prstGeom>
          </p:spPr>
        </p:pic>
        <p:sp>
          <p:nvSpPr>
            <p:cNvPr id="22" name="TextBox 21">
              <a:extLst>
                <a:ext uri="{FF2B5EF4-FFF2-40B4-BE49-F238E27FC236}">
                  <a16:creationId xmlns:a16="http://schemas.microsoft.com/office/drawing/2014/main" id="{44BCED92-810F-2F89-1DF8-783F32C3358B}"/>
                </a:ext>
              </a:extLst>
            </p:cNvPr>
            <p:cNvSpPr txBox="1"/>
            <p:nvPr/>
          </p:nvSpPr>
          <p:spPr>
            <a:xfrm>
              <a:off x="4370113" y="3693404"/>
              <a:ext cx="481222" cy="461665"/>
            </a:xfrm>
            <a:prstGeom prst="rect">
              <a:avLst/>
            </a:prstGeom>
            <a:noFill/>
          </p:spPr>
          <p:txBody>
            <a:bodyPr wrap="none" rtlCol="0">
              <a:spAutoFit/>
            </a:bodyPr>
            <a:lstStyle/>
            <a:p>
              <a:r>
                <a:rPr lang="en-US" sz="2400" dirty="0"/>
                <a:t>F2</a:t>
              </a:r>
            </a:p>
          </p:txBody>
        </p:sp>
      </p:grpSp>
      <p:grpSp>
        <p:nvGrpSpPr>
          <p:cNvPr id="27" name="Group 26">
            <a:extLst>
              <a:ext uri="{FF2B5EF4-FFF2-40B4-BE49-F238E27FC236}">
                <a16:creationId xmlns:a16="http://schemas.microsoft.com/office/drawing/2014/main" id="{ECAE856C-4611-1A7A-D460-201562BE2196}"/>
              </a:ext>
            </a:extLst>
          </p:cNvPr>
          <p:cNvGrpSpPr/>
          <p:nvPr/>
        </p:nvGrpSpPr>
        <p:grpSpPr>
          <a:xfrm>
            <a:off x="7044316" y="2619486"/>
            <a:ext cx="1073919" cy="1535582"/>
            <a:chOff x="7044316" y="2619486"/>
            <a:chExt cx="1073919" cy="1535582"/>
          </a:xfrm>
        </p:grpSpPr>
        <p:pic>
          <p:nvPicPr>
            <p:cNvPr id="9" name="Graphic 8">
              <a:extLst>
                <a:ext uri="{FF2B5EF4-FFF2-40B4-BE49-F238E27FC236}">
                  <a16:creationId xmlns:a16="http://schemas.microsoft.com/office/drawing/2014/main" id="{4F172DC7-15E4-5933-1607-9B87A64B4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4316" y="2619486"/>
              <a:ext cx="1073919" cy="1073919"/>
            </a:xfrm>
            <a:prstGeom prst="rect">
              <a:avLst/>
            </a:prstGeom>
          </p:spPr>
        </p:pic>
        <p:sp>
          <p:nvSpPr>
            <p:cNvPr id="23" name="TextBox 22">
              <a:extLst>
                <a:ext uri="{FF2B5EF4-FFF2-40B4-BE49-F238E27FC236}">
                  <a16:creationId xmlns:a16="http://schemas.microsoft.com/office/drawing/2014/main" id="{61E2B633-CD68-DE64-E275-41D3A22BCD79}"/>
                </a:ext>
              </a:extLst>
            </p:cNvPr>
            <p:cNvSpPr txBox="1"/>
            <p:nvPr/>
          </p:nvSpPr>
          <p:spPr>
            <a:xfrm>
              <a:off x="7340664" y="3693403"/>
              <a:ext cx="481222" cy="461665"/>
            </a:xfrm>
            <a:prstGeom prst="rect">
              <a:avLst/>
            </a:prstGeom>
            <a:noFill/>
          </p:spPr>
          <p:txBody>
            <a:bodyPr wrap="none" rtlCol="0">
              <a:spAutoFit/>
            </a:bodyPr>
            <a:lstStyle/>
            <a:p>
              <a:r>
                <a:rPr lang="en-US" sz="2400" dirty="0"/>
                <a:t>F3</a:t>
              </a:r>
            </a:p>
          </p:txBody>
        </p:sp>
      </p:grpSp>
      <p:grpSp>
        <p:nvGrpSpPr>
          <p:cNvPr id="28" name="Group 27">
            <a:extLst>
              <a:ext uri="{FF2B5EF4-FFF2-40B4-BE49-F238E27FC236}">
                <a16:creationId xmlns:a16="http://schemas.microsoft.com/office/drawing/2014/main" id="{EFCDE0E0-081E-0D2E-F268-92FECF74776D}"/>
              </a:ext>
            </a:extLst>
          </p:cNvPr>
          <p:cNvGrpSpPr/>
          <p:nvPr/>
        </p:nvGrpSpPr>
        <p:grpSpPr>
          <a:xfrm>
            <a:off x="10011402" y="2619485"/>
            <a:ext cx="1073919" cy="1535582"/>
            <a:chOff x="10011402" y="2619485"/>
            <a:chExt cx="1073919" cy="1535582"/>
          </a:xfrm>
        </p:grpSpPr>
        <p:pic>
          <p:nvPicPr>
            <p:cNvPr id="11" name="Graphic 10">
              <a:extLst>
                <a:ext uri="{FF2B5EF4-FFF2-40B4-BE49-F238E27FC236}">
                  <a16:creationId xmlns:a16="http://schemas.microsoft.com/office/drawing/2014/main" id="{901381E2-C27F-3E7F-4162-108A33B9AB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1402" y="2619485"/>
              <a:ext cx="1073919" cy="1073919"/>
            </a:xfrm>
            <a:prstGeom prst="rect">
              <a:avLst/>
            </a:prstGeom>
          </p:spPr>
        </p:pic>
        <p:sp>
          <p:nvSpPr>
            <p:cNvPr id="24" name="TextBox 23">
              <a:extLst>
                <a:ext uri="{FF2B5EF4-FFF2-40B4-BE49-F238E27FC236}">
                  <a16:creationId xmlns:a16="http://schemas.microsoft.com/office/drawing/2014/main" id="{4F63206F-1CD7-EBB7-73D9-E5595EB6E5D9}"/>
                </a:ext>
              </a:extLst>
            </p:cNvPr>
            <p:cNvSpPr txBox="1"/>
            <p:nvPr/>
          </p:nvSpPr>
          <p:spPr>
            <a:xfrm>
              <a:off x="10307750" y="3693402"/>
              <a:ext cx="481222" cy="461665"/>
            </a:xfrm>
            <a:prstGeom prst="rect">
              <a:avLst/>
            </a:prstGeom>
            <a:noFill/>
          </p:spPr>
          <p:txBody>
            <a:bodyPr wrap="none" rtlCol="0">
              <a:spAutoFit/>
            </a:bodyPr>
            <a:lstStyle/>
            <a:p>
              <a:r>
                <a:rPr lang="en-US" sz="2400" dirty="0"/>
                <a:t>F4</a:t>
              </a:r>
            </a:p>
          </p:txBody>
        </p:sp>
      </p:grpSp>
    </p:spTree>
    <p:extLst>
      <p:ext uri="{BB962C8B-B14F-4D97-AF65-F5344CB8AC3E}">
        <p14:creationId xmlns:p14="http://schemas.microsoft.com/office/powerpoint/2010/main" val="129854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5" grpId="0" animBg="1"/>
      <p:bldP spid="16" grpId="0" animBg="1"/>
      <p:bldP spid="17" grpId="0" animBg="1"/>
      <p:bldP spid="18" grpId="0" animBg="1"/>
      <p:bldP spid="19" grpId="0" animBg="1"/>
      <p:bldP spid="2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541838" cy="646331"/>
          </a:xfrm>
          <a:prstGeom prst="rect">
            <a:avLst/>
          </a:prstGeom>
          <a:noFill/>
        </p:spPr>
        <p:txBody>
          <a:bodyPr wrap="none" rtlCol="0">
            <a:spAutoFit/>
          </a:bodyPr>
          <a:lstStyle/>
          <a:p>
            <a:r>
              <a:rPr lang="en-US" sz="3600" dirty="0">
                <a:solidFill>
                  <a:srgbClr val="1680A7"/>
                </a:solidFill>
              </a:rPr>
              <a:t>Patterns – Function Chaining</a:t>
            </a:r>
          </a:p>
        </p:txBody>
      </p:sp>
      <p:pic>
        <p:nvPicPr>
          <p:cNvPr id="14" name="Picture 13">
            <a:extLst>
              <a:ext uri="{FF2B5EF4-FFF2-40B4-BE49-F238E27FC236}">
                <a16:creationId xmlns:a16="http://schemas.microsoft.com/office/drawing/2014/main" id="{F1DA7C01-F8E0-AA8C-7AC4-CD2D1DBEF84A}"/>
              </a:ext>
            </a:extLst>
          </p:cNvPr>
          <p:cNvPicPr>
            <a:picLocks noChangeAspect="1"/>
          </p:cNvPicPr>
          <p:nvPr/>
        </p:nvPicPr>
        <p:blipFill>
          <a:blip r:embed="rId3"/>
          <a:stretch>
            <a:fillRect/>
          </a:stretch>
        </p:blipFill>
        <p:spPr>
          <a:xfrm>
            <a:off x="838200" y="1819050"/>
            <a:ext cx="9412458" cy="3856255"/>
          </a:xfrm>
          <a:prstGeom prst="rect">
            <a:avLst/>
          </a:prstGeom>
        </p:spPr>
      </p:pic>
    </p:spTree>
    <p:extLst>
      <p:ext uri="{BB962C8B-B14F-4D97-AF65-F5344CB8AC3E}">
        <p14:creationId xmlns:p14="http://schemas.microsoft.com/office/powerpoint/2010/main" val="1794767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4808689" cy="646331"/>
          </a:xfrm>
          <a:prstGeom prst="rect">
            <a:avLst/>
          </a:prstGeom>
          <a:noFill/>
        </p:spPr>
        <p:txBody>
          <a:bodyPr wrap="none" rtlCol="0">
            <a:spAutoFit/>
          </a:bodyPr>
          <a:lstStyle/>
          <a:p>
            <a:r>
              <a:rPr lang="en-US" sz="3600" dirty="0">
                <a:solidFill>
                  <a:srgbClr val="1680A7"/>
                </a:solidFill>
              </a:rPr>
              <a:t>Patterns – Fan out/fan in</a:t>
            </a:r>
          </a:p>
        </p:txBody>
      </p:sp>
      <p:grpSp>
        <p:nvGrpSpPr>
          <p:cNvPr id="4" name="Group 3">
            <a:extLst>
              <a:ext uri="{FF2B5EF4-FFF2-40B4-BE49-F238E27FC236}">
                <a16:creationId xmlns:a16="http://schemas.microsoft.com/office/drawing/2014/main" id="{5CB23F0D-A6DF-57F9-E1BC-DE370CD4165E}"/>
              </a:ext>
            </a:extLst>
          </p:cNvPr>
          <p:cNvGrpSpPr/>
          <p:nvPr/>
        </p:nvGrpSpPr>
        <p:grpSpPr>
          <a:xfrm>
            <a:off x="2255220" y="3021542"/>
            <a:ext cx="1073919" cy="1535581"/>
            <a:chOff x="1106679" y="2619488"/>
            <a:chExt cx="1073919" cy="1535581"/>
          </a:xfrm>
        </p:grpSpPr>
        <p:pic>
          <p:nvPicPr>
            <p:cNvPr id="5" name="Graphic 4">
              <a:extLst>
                <a:ext uri="{FF2B5EF4-FFF2-40B4-BE49-F238E27FC236}">
                  <a16:creationId xmlns:a16="http://schemas.microsoft.com/office/drawing/2014/main" id="{A6D41882-55C9-ADC3-7B7C-9EBE4924BE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6" name="TextBox 5">
              <a:extLst>
                <a:ext uri="{FF2B5EF4-FFF2-40B4-BE49-F238E27FC236}">
                  <a16:creationId xmlns:a16="http://schemas.microsoft.com/office/drawing/2014/main" id="{EF76F415-3E51-AFD7-F5EA-923E50332365}"/>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sp>
        <p:nvSpPr>
          <p:cNvPr id="9" name="Flowchart: Magnetic Disk 8">
            <a:extLst>
              <a:ext uri="{FF2B5EF4-FFF2-40B4-BE49-F238E27FC236}">
                <a16:creationId xmlns:a16="http://schemas.microsoft.com/office/drawing/2014/main" id="{DDCBD0B8-9BCE-D7C7-69C6-A5571A6D5CFB}"/>
              </a:ext>
            </a:extLst>
          </p:cNvPr>
          <p:cNvSpPr/>
          <p:nvPr/>
        </p:nvSpPr>
        <p:spPr>
          <a:xfrm>
            <a:off x="3946622" y="3102247"/>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gnetic Disk 14">
            <a:extLst>
              <a:ext uri="{FF2B5EF4-FFF2-40B4-BE49-F238E27FC236}">
                <a16:creationId xmlns:a16="http://schemas.microsoft.com/office/drawing/2014/main" id="{45F60DAC-02C0-FC2D-16DA-D7C8FAB68B04}"/>
              </a:ext>
            </a:extLst>
          </p:cNvPr>
          <p:cNvSpPr/>
          <p:nvPr/>
        </p:nvSpPr>
        <p:spPr>
          <a:xfrm>
            <a:off x="6444041" y="3130496"/>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F555678-F516-A549-A1F9-961A1B1F72C4}"/>
              </a:ext>
            </a:extLst>
          </p:cNvPr>
          <p:cNvGrpSpPr/>
          <p:nvPr/>
        </p:nvGrpSpPr>
        <p:grpSpPr>
          <a:xfrm>
            <a:off x="7739685" y="3010783"/>
            <a:ext cx="1073919" cy="1535581"/>
            <a:chOff x="1106679" y="2619488"/>
            <a:chExt cx="1073919" cy="1535581"/>
          </a:xfrm>
        </p:grpSpPr>
        <p:pic>
          <p:nvPicPr>
            <p:cNvPr id="17" name="Graphic 16">
              <a:extLst>
                <a:ext uri="{FF2B5EF4-FFF2-40B4-BE49-F238E27FC236}">
                  <a16:creationId xmlns:a16="http://schemas.microsoft.com/office/drawing/2014/main" id="{60F1B4D0-CB0D-AEDD-BC7C-5459E3382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18" name="TextBox 17">
              <a:extLst>
                <a:ext uri="{FF2B5EF4-FFF2-40B4-BE49-F238E27FC236}">
                  <a16:creationId xmlns:a16="http://schemas.microsoft.com/office/drawing/2014/main" id="{FE1F68A4-C86B-D2A5-843E-62C3FBECCE1C}"/>
                </a:ext>
              </a:extLst>
            </p:cNvPr>
            <p:cNvSpPr txBox="1"/>
            <p:nvPr/>
          </p:nvSpPr>
          <p:spPr>
            <a:xfrm>
              <a:off x="1401295" y="3693404"/>
              <a:ext cx="481222" cy="461665"/>
            </a:xfrm>
            <a:prstGeom prst="rect">
              <a:avLst/>
            </a:prstGeom>
            <a:noFill/>
          </p:spPr>
          <p:txBody>
            <a:bodyPr wrap="none" rtlCol="0">
              <a:spAutoFit/>
            </a:bodyPr>
            <a:lstStyle/>
            <a:p>
              <a:r>
                <a:rPr lang="en-US" sz="2400" dirty="0"/>
                <a:t>F3</a:t>
              </a:r>
            </a:p>
          </p:txBody>
        </p:sp>
      </p:grpSp>
      <p:grpSp>
        <p:nvGrpSpPr>
          <p:cNvPr id="32" name="Group 31">
            <a:extLst>
              <a:ext uri="{FF2B5EF4-FFF2-40B4-BE49-F238E27FC236}">
                <a16:creationId xmlns:a16="http://schemas.microsoft.com/office/drawing/2014/main" id="{2F3C76C0-5F73-3716-4B4B-0AD38DF17E97}"/>
              </a:ext>
            </a:extLst>
          </p:cNvPr>
          <p:cNvGrpSpPr/>
          <p:nvPr/>
        </p:nvGrpSpPr>
        <p:grpSpPr>
          <a:xfrm>
            <a:off x="5112626" y="2283637"/>
            <a:ext cx="791792" cy="3097305"/>
            <a:chOff x="3869533" y="2261604"/>
            <a:chExt cx="791792" cy="3097305"/>
          </a:xfrm>
        </p:grpSpPr>
        <p:pic>
          <p:nvPicPr>
            <p:cNvPr id="8" name="Graphic 7">
              <a:extLst>
                <a:ext uri="{FF2B5EF4-FFF2-40B4-BE49-F238E27FC236}">
                  <a16:creationId xmlns:a16="http://schemas.microsoft.com/office/drawing/2014/main" id="{BC5998D1-8773-7CFB-87C0-076748FEAB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3" y="3158025"/>
              <a:ext cx="790059" cy="790059"/>
            </a:xfrm>
            <a:prstGeom prst="rect">
              <a:avLst/>
            </a:prstGeom>
          </p:spPr>
        </p:pic>
        <p:pic>
          <p:nvPicPr>
            <p:cNvPr id="12" name="Graphic 11">
              <a:extLst>
                <a:ext uri="{FF2B5EF4-FFF2-40B4-BE49-F238E27FC236}">
                  <a16:creationId xmlns:a16="http://schemas.microsoft.com/office/drawing/2014/main" id="{DC80DF4F-2189-57D4-E1E5-8EDA9F14EF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1266" y="2261604"/>
              <a:ext cx="790059" cy="790059"/>
            </a:xfrm>
            <a:prstGeom prst="rect">
              <a:avLst/>
            </a:prstGeom>
          </p:spPr>
        </p:pic>
        <p:pic>
          <p:nvPicPr>
            <p:cNvPr id="13" name="Graphic 12">
              <a:extLst>
                <a:ext uri="{FF2B5EF4-FFF2-40B4-BE49-F238E27FC236}">
                  <a16:creationId xmlns:a16="http://schemas.microsoft.com/office/drawing/2014/main" id="{0BD6FB02-6065-FA02-CBBA-C07E92A841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4" y="4156647"/>
              <a:ext cx="790059" cy="790059"/>
            </a:xfrm>
            <a:prstGeom prst="rect">
              <a:avLst/>
            </a:prstGeom>
          </p:spPr>
        </p:pic>
        <p:sp>
          <p:nvSpPr>
            <p:cNvPr id="19" name="TextBox 18">
              <a:extLst>
                <a:ext uri="{FF2B5EF4-FFF2-40B4-BE49-F238E27FC236}">
                  <a16:creationId xmlns:a16="http://schemas.microsoft.com/office/drawing/2014/main" id="{8319CE65-6A84-1770-0DF2-BB98B51ED811}"/>
                </a:ext>
              </a:extLst>
            </p:cNvPr>
            <p:cNvSpPr txBox="1"/>
            <p:nvPr/>
          </p:nvSpPr>
          <p:spPr>
            <a:xfrm>
              <a:off x="4023951" y="4897244"/>
              <a:ext cx="481222" cy="461665"/>
            </a:xfrm>
            <a:prstGeom prst="rect">
              <a:avLst/>
            </a:prstGeom>
            <a:noFill/>
          </p:spPr>
          <p:txBody>
            <a:bodyPr wrap="none" rtlCol="0">
              <a:spAutoFit/>
            </a:bodyPr>
            <a:lstStyle/>
            <a:p>
              <a:r>
                <a:rPr lang="en-US" sz="2400" dirty="0"/>
                <a:t>F2</a:t>
              </a:r>
            </a:p>
          </p:txBody>
        </p:sp>
      </p:grpSp>
      <p:sp>
        <p:nvSpPr>
          <p:cNvPr id="23" name="Arrow: Bent 22">
            <a:extLst>
              <a:ext uri="{FF2B5EF4-FFF2-40B4-BE49-F238E27FC236}">
                <a16:creationId xmlns:a16="http://schemas.microsoft.com/office/drawing/2014/main" id="{8AFBB32D-9224-2B30-7893-561BEF3FF3BE}"/>
              </a:ext>
            </a:extLst>
          </p:cNvPr>
          <p:cNvSpPr/>
          <p:nvPr/>
        </p:nvSpPr>
        <p:spPr>
          <a:xfrm flipV="1">
            <a:off x="4125333" y="4128634"/>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56FFF2AE-0948-E1D2-BA58-0B07A46C12AF}"/>
              </a:ext>
            </a:extLst>
          </p:cNvPr>
          <p:cNvSpPr/>
          <p:nvPr/>
        </p:nvSpPr>
        <p:spPr>
          <a:xfrm>
            <a:off x="4090608" y="2482601"/>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Right 24">
            <a:extLst>
              <a:ext uri="{FF2B5EF4-FFF2-40B4-BE49-F238E27FC236}">
                <a16:creationId xmlns:a16="http://schemas.microsoft.com/office/drawing/2014/main" id="{3AA7B925-E73E-1E96-7536-8BE8E53F57A1}"/>
              </a:ext>
            </a:extLst>
          </p:cNvPr>
          <p:cNvSpPr/>
          <p:nvPr/>
        </p:nvSpPr>
        <p:spPr>
          <a:xfrm>
            <a:off x="3426185" y="343723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4A668AE0-E295-9DFE-EDFA-0781EBBF1345}"/>
              </a:ext>
            </a:extLst>
          </p:cNvPr>
          <p:cNvSpPr/>
          <p:nvPr/>
        </p:nvSpPr>
        <p:spPr>
          <a:xfrm>
            <a:off x="4601540" y="3437230"/>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7CC59A8-38F4-DFE1-EA71-FDC6D7B248E5}"/>
              </a:ext>
            </a:extLst>
          </p:cNvPr>
          <p:cNvSpPr/>
          <p:nvPr/>
        </p:nvSpPr>
        <p:spPr>
          <a:xfrm>
            <a:off x="5997008" y="3453817"/>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843ABD65-2803-48CF-A46D-F462318A3924}"/>
              </a:ext>
            </a:extLst>
          </p:cNvPr>
          <p:cNvSpPr/>
          <p:nvPr/>
        </p:nvSpPr>
        <p:spPr>
          <a:xfrm>
            <a:off x="7146869" y="342703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Arrow: Bent 29">
            <a:extLst>
              <a:ext uri="{FF2B5EF4-FFF2-40B4-BE49-F238E27FC236}">
                <a16:creationId xmlns:a16="http://schemas.microsoft.com/office/drawing/2014/main" id="{9B41CBF4-53AD-005A-670A-48BA9AE92D66}"/>
              </a:ext>
            </a:extLst>
          </p:cNvPr>
          <p:cNvSpPr/>
          <p:nvPr/>
        </p:nvSpPr>
        <p:spPr>
          <a:xfrm rot="16200000" flipV="1">
            <a:off x="6149463" y="3972780"/>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C8CD774C-E125-9F06-10D1-9FBCEA6E00EC}"/>
              </a:ext>
            </a:extLst>
          </p:cNvPr>
          <p:cNvSpPr/>
          <p:nvPr/>
        </p:nvSpPr>
        <p:spPr>
          <a:xfrm rot="16200000" flipH="1" flipV="1">
            <a:off x="6133127" y="2413028"/>
            <a:ext cx="555532" cy="790059"/>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862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23" grpId="0" animBg="1"/>
      <p:bldP spid="24" grpId="0" animBg="1"/>
      <p:bldP spid="25" grpId="0" animBg="1"/>
      <p:bldP spid="26" grpId="0" animBg="1"/>
      <p:bldP spid="27" grpId="0" animBg="1"/>
      <p:bldP spid="28"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4" name="Group 3">
            <a:extLst>
              <a:ext uri="{FF2B5EF4-FFF2-40B4-BE49-F238E27FC236}">
                <a16:creationId xmlns:a16="http://schemas.microsoft.com/office/drawing/2014/main" id="{A52EA5B7-F730-E765-9A2A-9A6AF99F0A61}"/>
              </a:ext>
            </a:extLst>
          </p:cNvPr>
          <p:cNvGrpSpPr/>
          <p:nvPr/>
        </p:nvGrpSpPr>
        <p:grpSpPr>
          <a:xfrm>
            <a:off x="2987505" y="1738826"/>
            <a:ext cx="2676695" cy="1792134"/>
            <a:chOff x="2987505" y="1738826"/>
            <a:chExt cx="2676695" cy="1792134"/>
          </a:xfrm>
        </p:grpSpPr>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54" name="Straight Arrow Connector 53">
              <a:extLst>
                <a:ext uri="{FF2B5EF4-FFF2-40B4-BE49-F238E27FC236}">
                  <a16:creationId xmlns:a16="http://schemas.microsoft.com/office/drawing/2014/main" id="{7CE5522C-D9E3-B2F1-B925-47EE44E034D8}"/>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3F4FAE2-8B89-D129-F481-C9325793B247}"/>
              </a:ext>
            </a:extLst>
          </p:cNvPr>
          <p:cNvGrpSpPr/>
          <p:nvPr/>
        </p:nvGrpSpPr>
        <p:grpSpPr>
          <a:xfrm>
            <a:off x="3064737" y="2890454"/>
            <a:ext cx="2624863" cy="1782336"/>
            <a:chOff x="3064737" y="2890454"/>
            <a:chExt cx="2624863" cy="1782336"/>
          </a:xfrm>
        </p:grpSpPr>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6" name="Straight Arrow Connector 55">
              <a:extLst>
                <a:ext uri="{FF2B5EF4-FFF2-40B4-BE49-F238E27FC236}">
                  <a16:creationId xmlns:a16="http://schemas.microsoft.com/office/drawing/2014/main" id="{777007F0-0DB8-F08D-247D-EE818BC7C013}"/>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380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par>
                                <p:cTn id="16" presetID="22" presetClass="entr" presetSubtype="2"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4808689" cy="646331"/>
          </a:xfrm>
          <a:prstGeom prst="rect">
            <a:avLst/>
          </a:prstGeom>
          <a:noFill/>
        </p:spPr>
        <p:txBody>
          <a:bodyPr wrap="none" rtlCol="0">
            <a:spAutoFit/>
          </a:bodyPr>
          <a:lstStyle/>
          <a:p>
            <a:r>
              <a:rPr lang="en-US" sz="3600" dirty="0">
                <a:solidFill>
                  <a:srgbClr val="1680A7"/>
                </a:solidFill>
              </a:rPr>
              <a:t>Patterns – Fan out/fan in</a:t>
            </a:r>
          </a:p>
        </p:txBody>
      </p:sp>
      <p:pic>
        <p:nvPicPr>
          <p:cNvPr id="10" name="Picture 9">
            <a:extLst>
              <a:ext uri="{FF2B5EF4-FFF2-40B4-BE49-F238E27FC236}">
                <a16:creationId xmlns:a16="http://schemas.microsoft.com/office/drawing/2014/main" id="{149A4650-EF78-7E04-C697-DFD6DAFAD5ED}"/>
              </a:ext>
            </a:extLst>
          </p:cNvPr>
          <p:cNvPicPr>
            <a:picLocks noChangeAspect="1"/>
          </p:cNvPicPr>
          <p:nvPr/>
        </p:nvPicPr>
        <p:blipFill>
          <a:blip r:embed="rId3"/>
          <a:stretch>
            <a:fillRect/>
          </a:stretch>
        </p:blipFill>
        <p:spPr>
          <a:xfrm>
            <a:off x="838200" y="1829025"/>
            <a:ext cx="8451873" cy="4053981"/>
          </a:xfrm>
          <a:prstGeom prst="rect">
            <a:avLst/>
          </a:prstGeom>
        </p:spPr>
      </p:pic>
    </p:spTree>
    <p:extLst>
      <p:ext uri="{BB962C8B-B14F-4D97-AF65-F5344CB8AC3E}">
        <p14:creationId xmlns:p14="http://schemas.microsoft.com/office/powerpoint/2010/main" val="3477666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257658" cy="646331"/>
          </a:xfrm>
          <a:prstGeom prst="rect">
            <a:avLst/>
          </a:prstGeom>
          <a:noFill/>
        </p:spPr>
        <p:txBody>
          <a:bodyPr wrap="none" rtlCol="0">
            <a:spAutoFit/>
          </a:bodyPr>
          <a:lstStyle/>
          <a:p>
            <a:r>
              <a:rPr lang="en-US" sz="3600" dirty="0">
                <a:solidFill>
                  <a:srgbClr val="1680A7"/>
                </a:solidFill>
              </a:rPr>
              <a:t>Patterns – Async HTTP APIs</a:t>
            </a:r>
          </a:p>
        </p:txBody>
      </p:sp>
      <p:grpSp>
        <p:nvGrpSpPr>
          <p:cNvPr id="45" name="Group 44">
            <a:extLst>
              <a:ext uri="{FF2B5EF4-FFF2-40B4-BE49-F238E27FC236}">
                <a16:creationId xmlns:a16="http://schemas.microsoft.com/office/drawing/2014/main" id="{2B968D06-95E1-5529-03DD-1A4E3C16888E}"/>
              </a:ext>
            </a:extLst>
          </p:cNvPr>
          <p:cNvGrpSpPr/>
          <p:nvPr/>
        </p:nvGrpSpPr>
        <p:grpSpPr>
          <a:xfrm>
            <a:off x="4304603" y="2018954"/>
            <a:ext cx="1073919" cy="1471465"/>
            <a:chOff x="4304603" y="2018954"/>
            <a:chExt cx="1073919" cy="1471465"/>
          </a:xfrm>
        </p:grpSpPr>
        <p:pic>
          <p:nvPicPr>
            <p:cNvPr id="10" name="Graphic 9">
              <a:extLst>
                <a:ext uri="{FF2B5EF4-FFF2-40B4-BE49-F238E27FC236}">
                  <a16:creationId xmlns:a16="http://schemas.microsoft.com/office/drawing/2014/main" id="{CFF6608E-1172-F6E0-5357-98B9321DBB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04603" y="2018954"/>
              <a:ext cx="1073919" cy="1073919"/>
            </a:xfrm>
            <a:prstGeom prst="rect">
              <a:avLst/>
            </a:prstGeom>
          </p:spPr>
        </p:pic>
        <p:sp>
          <p:nvSpPr>
            <p:cNvPr id="11" name="TextBox 10">
              <a:extLst>
                <a:ext uri="{FF2B5EF4-FFF2-40B4-BE49-F238E27FC236}">
                  <a16:creationId xmlns:a16="http://schemas.microsoft.com/office/drawing/2014/main" id="{18512F8A-441C-DA81-A1FA-62BD3663E8C5}"/>
                </a:ext>
              </a:extLst>
            </p:cNvPr>
            <p:cNvSpPr txBox="1"/>
            <p:nvPr/>
          </p:nvSpPr>
          <p:spPr>
            <a:xfrm>
              <a:off x="4445644" y="3028754"/>
              <a:ext cx="782009" cy="461665"/>
            </a:xfrm>
            <a:prstGeom prst="rect">
              <a:avLst/>
            </a:prstGeom>
            <a:noFill/>
          </p:spPr>
          <p:txBody>
            <a:bodyPr wrap="none" rtlCol="0">
              <a:spAutoFit/>
            </a:bodyPr>
            <a:lstStyle/>
            <a:p>
              <a:r>
                <a:rPr lang="en-US" sz="2400" dirty="0"/>
                <a:t>Start</a:t>
              </a:r>
            </a:p>
          </p:txBody>
        </p:sp>
      </p:grpSp>
      <p:sp>
        <p:nvSpPr>
          <p:cNvPr id="14" name="Flowchart: Magnetic Disk 13">
            <a:extLst>
              <a:ext uri="{FF2B5EF4-FFF2-40B4-BE49-F238E27FC236}">
                <a16:creationId xmlns:a16="http://schemas.microsoft.com/office/drawing/2014/main" id="{39041038-E119-EBBC-0D55-5BE8CA364587}"/>
              </a:ext>
            </a:extLst>
          </p:cNvPr>
          <p:cNvSpPr/>
          <p:nvPr/>
        </p:nvSpPr>
        <p:spPr>
          <a:xfrm>
            <a:off x="6062106" y="2083072"/>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545F8E8F-E4F4-9930-1D8A-56D0C92F5DEB}"/>
              </a:ext>
            </a:extLst>
          </p:cNvPr>
          <p:cNvGrpSpPr/>
          <p:nvPr/>
        </p:nvGrpSpPr>
        <p:grpSpPr>
          <a:xfrm>
            <a:off x="4135334" y="4477864"/>
            <a:ext cx="1402628" cy="1384993"/>
            <a:chOff x="4135334" y="4477864"/>
            <a:chExt cx="1402628" cy="1384993"/>
          </a:xfrm>
        </p:grpSpPr>
        <p:pic>
          <p:nvPicPr>
            <p:cNvPr id="22" name="Graphic 21">
              <a:extLst>
                <a:ext uri="{FF2B5EF4-FFF2-40B4-BE49-F238E27FC236}">
                  <a16:creationId xmlns:a16="http://schemas.microsoft.com/office/drawing/2014/main" id="{1355410B-E73B-A117-7321-C00E18803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4243" y="4477864"/>
              <a:ext cx="1073919" cy="1073919"/>
            </a:xfrm>
            <a:prstGeom prst="rect">
              <a:avLst/>
            </a:prstGeom>
          </p:spPr>
        </p:pic>
        <p:sp>
          <p:nvSpPr>
            <p:cNvPr id="29" name="TextBox 28">
              <a:extLst>
                <a:ext uri="{FF2B5EF4-FFF2-40B4-BE49-F238E27FC236}">
                  <a16:creationId xmlns:a16="http://schemas.microsoft.com/office/drawing/2014/main" id="{F13FBB89-F5A5-C25E-40A4-BBFA8F21ECDF}"/>
                </a:ext>
              </a:extLst>
            </p:cNvPr>
            <p:cNvSpPr txBox="1"/>
            <p:nvPr/>
          </p:nvSpPr>
          <p:spPr>
            <a:xfrm>
              <a:off x="4135334" y="5401192"/>
              <a:ext cx="1402628" cy="461665"/>
            </a:xfrm>
            <a:prstGeom prst="rect">
              <a:avLst/>
            </a:prstGeom>
            <a:noFill/>
          </p:spPr>
          <p:txBody>
            <a:bodyPr wrap="none" rtlCol="0">
              <a:spAutoFit/>
            </a:bodyPr>
            <a:lstStyle/>
            <a:p>
              <a:r>
                <a:rPr lang="en-US" sz="2400" dirty="0" err="1"/>
                <a:t>GetStatus</a:t>
              </a:r>
              <a:endParaRPr lang="en-US" sz="2400" dirty="0"/>
            </a:p>
          </p:txBody>
        </p:sp>
      </p:grpSp>
      <p:sp>
        <p:nvSpPr>
          <p:cNvPr id="33" name="Arrow: Right 32">
            <a:extLst>
              <a:ext uri="{FF2B5EF4-FFF2-40B4-BE49-F238E27FC236}">
                <a16:creationId xmlns:a16="http://schemas.microsoft.com/office/drawing/2014/main" id="{282A7A04-2C1A-824D-9207-7249ACC235FB}"/>
              </a:ext>
            </a:extLst>
          </p:cNvPr>
          <p:cNvSpPr/>
          <p:nvPr/>
        </p:nvSpPr>
        <p:spPr>
          <a:xfrm>
            <a:off x="3732762"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Flowchart: Magnetic Disk 33">
            <a:extLst>
              <a:ext uri="{FF2B5EF4-FFF2-40B4-BE49-F238E27FC236}">
                <a16:creationId xmlns:a16="http://schemas.microsoft.com/office/drawing/2014/main" id="{BA350278-DC4E-14C5-5ED8-A1D32E4B2EC3}"/>
              </a:ext>
            </a:extLst>
          </p:cNvPr>
          <p:cNvSpPr/>
          <p:nvPr/>
        </p:nvSpPr>
        <p:spPr>
          <a:xfrm>
            <a:off x="6062105" y="3521487"/>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Bent 34">
            <a:extLst>
              <a:ext uri="{FF2B5EF4-FFF2-40B4-BE49-F238E27FC236}">
                <a16:creationId xmlns:a16="http://schemas.microsoft.com/office/drawing/2014/main" id="{C8F40386-9F4F-4AEB-803D-77BAF4651A5A}"/>
              </a:ext>
            </a:extLst>
          </p:cNvPr>
          <p:cNvSpPr/>
          <p:nvPr/>
        </p:nvSpPr>
        <p:spPr>
          <a:xfrm flipV="1">
            <a:off x="4836649" y="3554536"/>
            <a:ext cx="956263"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6" name="Arrow: Right 35">
            <a:extLst>
              <a:ext uri="{FF2B5EF4-FFF2-40B4-BE49-F238E27FC236}">
                <a16:creationId xmlns:a16="http://schemas.microsoft.com/office/drawing/2014/main" id="{54161FF1-1E6E-A48C-E0B3-67111723E5CF}"/>
              </a:ext>
            </a:extLst>
          </p:cNvPr>
          <p:cNvSpPr/>
          <p:nvPr/>
        </p:nvSpPr>
        <p:spPr>
          <a:xfrm>
            <a:off x="5478853"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0990101-F5EA-8992-0973-467F48EF2F39}"/>
              </a:ext>
            </a:extLst>
          </p:cNvPr>
          <p:cNvSpPr/>
          <p:nvPr/>
        </p:nvSpPr>
        <p:spPr>
          <a:xfrm>
            <a:off x="6737375"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Arrow: Bent 37">
            <a:extLst>
              <a:ext uri="{FF2B5EF4-FFF2-40B4-BE49-F238E27FC236}">
                <a16:creationId xmlns:a16="http://schemas.microsoft.com/office/drawing/2014/main" id="{5235AF10-0F26-259A-963A-B137CBEFCCC6}"/>
              </a:ext>
            </a:extLst>
          </p:cNvPr>
          <p:cNvSpPr/>
          <p:nvPr/>
        </p:nvSpPr>
        <p:spPr>
          <a:xfrm flipH="1" flipV="1">
            <a:off x="6870313" y="3595470"/>
            <a:ext cx="1022474"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0" name="Arrow: Bent 39">
            <a:extLst>
              <a:ext uri="{FF2B5EF4-FFF2-40B4-BE49-F238E27FC236}">
                <a16:creationId xmlns:a16="http://schemas.microsoft.com/office/drawing/2014/main" id="{855C10B1-A8EA-36D4-59C0-727B0C716254}"/>
              </a:ext>
            </a:extLst>
          </p:cNvPr>
          <p:cNvSpPr/>
          <p:nvPr/>
        </p:nvSpPr>
        <p:spPr>
          <a:xfrm rot="16200000" flipV="1">
            <a:off x="5833605" y="4461134"/>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2" name="Arrow: Right 41">
            <a:extLst>
              <a:ext uri="{FF2B5EF4-FFF2-40B4-BE49-F238E27FC236}">
                <a16:creationId xmlns:a16="http://schemas.microsoft.com/office/drawing/2014/main" id="{26680C81-55AE-1811-F483-79A2CFE450F7}"/>
              </a:ext>
            </a:extLst>
          </p:cNvPr>
          <p:cNvSpPr/>
          <p:nvPr/>
        </p:nvSpPr>
        <p:spPr>
          <a:xfrm>
            <a:off x="3732762" y="488390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70540D3-9EE0-3D01-71E1-B75191618261}"/>
              </a:ext>
            </a:extLst>
          </p:cNvPr>
          <p:cNvGrpSpPr/>
          <p:nvPr/>
        </p:nvGrpSpPr>
        <p:grpSpPr>
          <a:xfrm>
            <a:off x="7184374" y="2018954"/>
            <a:ext cx="1274580" cy="1467031"/>
            <a:chOff x="7184374" y="2018954"/>
            <a:chExt cx="1274580" cy="1467031"/>
          </a:xfrm>
        </p:grpSpPr>
        <p:pic>
          <p:nvPicPr>
            <p:cNvPr id="20" name="Graphic 19">
              <a:extLst>
                <a:ext uri="{FF2B5EF4-FFF2-40B4-BE49-F238E27FC236}">
                  <a16:creationId xmlns:a16="http://schemas.microsoft.com/office/drawing/2014/main" id="{AD001B08-73C1-671E-C688-1C9A0E12C0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21" name="TextBox 20">
              <a:extLst>
                <a:ext uri="{FF2B5EF4-FFF2-40B4-BE49-F238E27FC236}">
                  <a16:creationId xmlns:a16="http://schemas.microsoft.com/office/drawing/2014/main" id="{91C690C4-4278-4D58-CEBF-DD352CE29042}"/>
                </a:ext>
              </a:extLst>
            </p:cNvPr>
            <p:cNvSpPr txBox="1"/>
            <p:nvPr/>
          </p:nvSpPr>
          <p:spPr>
            <a:xfrm>
              <a:off x="7184374" y="3024320"/>
              <a:ext cx="1274580" cy="461665"/>
            </a:xfrm>
            <a:prstGeom prst="rect">
              <a:avLst/>
            </a:prstGeom>
            <a:noFill/>
          </p:spPr>
          <p:txBody>
            <a:bodyPr wrap="none" rtlCol="0">
              <a:spAutoFit/>
            </a:bodyPr>
            <a:lstStyle/>
            <a:p>
              <a:r>
                <a:rPr lang="en-US" sz="2400" dirty="0"/>
                <a:t>Do Work</a:t>
              </a:r>
            </a:p>
          </p:txBody>
        </p:sp>
      </p:grpSp>
    </p:spTree>
    <p:extLst>
      <p:ext uri="{BB962C8B-B14F-4D97-AF65-F5344CB8AC3E}">
        <p14:creationId xmlns:p14="http://schemas.microsoft.com/office/powerpoint/2010/main" val="406740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right)">
                                      <p:cBhvr>
                                        <p:cTn id="32" dur="500"/>
                                        <p:tgtEl>
                                          <p:spTgt spid="3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animBg="1"/>
      <p:bldP spid="34" grpId="0" animBg="1"/>
      <p:bldP spid="35" grpId="0" animBg="1"/>
      <p:bldP spid="36" grpId="0" animBg="1"/>
      <p:bldP spid="37" grpId="0" animBg="1"/>
      <p:bldP spid="38" grpId="0" animBg="1"/>
      <p:bldP spid="40" grpId="0" animBg="1"/>
      <p:bldP spid="4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257658" cy="646331"/>
          </a:xfrm>
          <a:prstGeom prst="rect">
            <a:avLst/>
          </a:prstGeom>
          <a:noFill/>
        </p:spPr>
        <p:txBody>
          <a:bodyPr wrap="none" rtlCol="0">
            <a:spAutoFit/>
          </a:bodyPr>
          <a:lstStyle/>
          <a:p>
            <a:r>
              <a:rPr lang="en-US" sz="3600" dirty="0">
                <a:solidFill>
                  <a:srgbClr val="1680A7"/>
                </a:solidFill>
              </a:rPr>
              <a:t>Patterns – Async HTTP APIs</a:t>
            </a:r>
          </a:p>
        </p:txBody>
      </p:sp>
      <p:pic>
        <p:nvPicPr>
          <p:cNvPr id="5" name="Picture 4">
            <a:extLst>
              <a:ext uri="{FF2B5EF4-FFF2-40B4-BE49-F238E27FC236}">
                <a16:creationId xmlns:a16="http://schemas.microsoft.com/office/drawing/2014/main" id="{25F747E9-0639-3EC0-980E-ABE5B1DB14A4}"/>
              </a:ext>
            </a:extLst>
          </p:cNvPr>
          <p:cNvPicPr>
            <a:picLocks noChangeAspect="1"/>
          </p:cNvPicPr>
          <p:nvPr/>
        </p:nvPicPr>
        <p:blipFill>
          <a:blip r:embed="rId3"/>
          <a:stretch>
            <a:fillRect/>
          </a:stretch>
        </p:blipFill>
        <p:spPr>
          <a:xfrm>
            <a:off x="838200" y="1829025"/>
            <a:ext cx="8516354" cy="3998897"/>
          </a:xfrm>
          <a:prstGeom prst="rect">
            <a:avLst/>
          </a:prstGeom>
        </p:spPr>
      </p:pic>
    </p:spTree>
    <p:extLst>
      <p:ext uri="{BB962C8B-B14F-4D97-AF65-F5344CB8AC3E}">
        <p14:creationId xmlns:p14="http://schemas.microsoft.com/office/powerpoint/2010/main" val="1412509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3716338" cy="646331"/>
          </a:xfrm>
          <a:prstGeom prst="rect">
            <a:avLst/>
          </a:prstGeom>
          <a:noFill/>
        </p:spPr>
        <p:txBody>
          <a:bodyPr wrap="none" rtlCol="0">
            <a:spAutoFit/>
          </a:bodyPr>
          <a:lstStyle/>
          <a:p>
            <a:r>
              <a:rPr lang="en-US" sz="3600" dirty="0">
                <a:solidFill>
                  <a:srgbClr val="1680A7"/>
                </a:solidFill>
              </a:rPr>
              <a:t>Patterns – Monitor</a:t>
            </a:r>
          </a:p>
        </p:txBody>
      </p:sp>
      <p:pic>
        <p:nvPicPr>
          <p:cNvPr id="22" name="Graphic 21">
            <a:extLst>
              <a:ext uri="{FF2B5EF4-FFF2-40B4-BE49-F238E27FC236}">
                <a16:creationId xmlns:a16="http://schemas.microsoft.com/office/drawing/2014/main" id="{1355410B-E73B-A117-7321-C00E18803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3681" y="2682064"/>
            <a:ext cx="1439461" cy="1439461"/>
          </a:xfrm>
          <a:prstGeom prst="rect">
            <a:avLst/>
          </a:prstGeom>
        </p:spPr>
      </p:pic>
      <p:grpSp>
        <p:nvGrpSpPr>
          <p:cNvPr id="26" name="Group 25">
            <a:extLst>
              <a:ext uri="{FF2B5EF4-FFF2-40B4-BE49-F238E27FC236}">
                <a16:creationId xmlns:a16="http://schemas.microsoft.com/office/drawing/2014/main" id="{E2882ABF-BD2E-39E8-F03D-A51217E15B88}"/>
              </a:ext>
            </a:extLst>
          </p:cNvPr>
          <p:cNvGrpSpPr/>
          <p:nvPr/>
        </p:nvGrpSpPr>
        <p:grpSpPr>
          <a:xfrm>
            <a:off x="3212243" y="1986134"/>
            <a:ext cx="2428777" cy="2722200"/>
            <a:chOff x="3212243" y="1986134"/>
            <a:chExt cx="2428777" cy="2722200"/>
          </a:xfrm>
        </p:grpSpPr>
        <p:sp>
          <p:nvSpPr>
            <p:cNvPr id="7" name="Circle: Hollow 6">
              <a:extLst>
                <a:ext uri="{FF2B5EF4-FFF2-40B4-BE49-F238E27FC236}">
                  <a16:creationId xmlns:a16="http://schemas.microsoft.com/office/drawing/2014/main" id="{86C790EB-EF9A-7482-61F9-AE5CD15E659F}"/>
                </a:ext>
              </a:extLst>
            </p:cNvPr>
            <p:cNvSpPr/>
            <p:nvPr/>
          </p:nvSpPr>
          <p:spPr>
            <a:xfrm>
              <a:off x="3212243" y="2149666"/>
              <a:ext cx="2428777" cy="2558668"/>
            </a:xfrm>
            <a:prstGeom prst="donut">
              <a:avLst>
                <a:gd name="adj" fmla="val 86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A0CA8834-DEAA-EABC-35EC-B250CFBF2D5C}"/>
                </a:ext>
              </a:extLst>
            </p:cNvPr>
            <p:cNvSpPr/>
            <p:nvPr/>
          </p:nvSpPr>
          <p:spPr>
            <a:xfrm>
              <a:off x="4195912" y="1986134"/>
              <a:ext cx="461438" cy="520513"/>
            </a:xfrm>
            <a:prstGeom prst="rect">
              <a:avLst/>
            </a:prstGeom>
            <a:solidFill>
              <a:srgbClr val="F2E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C1E68794-7A18-335E-CBC5-E0086AFA1FDE}"/>
                </a:ext>
              </a:extLst>
            </p:cNvPr>
            <p:cNvSpPr/>
            <p:nvPr/>
          </p:nvSpPr>
          <p:spPr>
            <a:xfrm rot="15741244">
              <a:off x="4060790" y="2113794"/>
              <a:ext cx="408196" cy="3139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a:extLst>
              <a:ext uri="{FF2B5EF4-FFF2-40B4-BE49-F238E27FC236}">
                <a16:creationId xmlns:a16="http://schemas.microsoft.com/office/drawing/2014/main" id="{9607CF47-69FB-8364-9073-7E92198BBC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7873" y="2709269"/>
            <a:ext cx="1439461" cy="1439461"/>
          </a:xfrm>
          <a:prstGeom prst="rect">
            <a:avLst/>
          </a:prstGeom>
        </p:spPr>
      </p:pic>
      <p:sp>
        <p:nvSpPr>
          <p:cNvPr id="18" name="Arrow: Right 17">
            <a:extLst>
              <a:ext uri="{FF2B5EF4-FFF2-40B4-BE49-F238E27FC236}">
                <a16:creationId xmlns:a16="http://schemas.microsoft.com/office/drawing/2014/main" id="{309FF357-998B-58A2-1935-A100F3B1677E}"/>
              </a:ext>
            </a:extLst>
          </p:cNvPr>
          <p:cNvSpPr/>
          <p:nvPr/>
        </p:nvSpPr>
        <p:spPr>
          <a:xfrm>
            <a:off x="5934717" y="2986921"/>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5393695F-27EE-283D-8130-4C4085775170}"/>
              </a:ext>
            </a:extLst>
          </p:cNvPr>
          <p:cNvSpPr/>
          <p:nvPr/>
        </p:nvSpPr>
        <p:spPr>
          <a:xfrm rot="10800000">
            <a:off x="5934717" y="3557477"/>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51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heel(1)">
                                      <p:cBhvr>
                                        <p:cTn id="11" dur="2000"/>
                                        <p:tgtEl>
                                          <p:spTgt spid="2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3716338" cy="646331"/>
          </a:xfrm>
          <a:prstGeom prst="rect">
            <a:avLst/>
          </a:prstGeom>
          <a:noFill/>
        </p:spPr>
        <p:txBody>
          <a:bodyPr wrap="none" rtlCol="0">
            <a:spAutoFit/>
          </a:bodyPr>
          <a:lstStyle/>
          <a:p>
            <a:r>
              <a:rPr lang="en-US" sz="3600" dirty="0">
                <a:solidFill>
                  <a:srgbClr val="1680A7"/>
                </a:solidFill>
              </a:rPr>
              <a:t>Patterns – Monitor</a:t>
            </a:r>
          </a:p>
        </p:txBody>
      </p:sp>
      <p:pic>
        <p:nvPicPr>
          <p:cNvPr id="5" name="Picture 4">
            <a:extLst>
              <a:ext uri="{FF2B5EF4-FFF2-40B4-BE49-F238E27FC236}">
                <a16:creationId xmlns:a16="http://schemas.microsoft.com/office/drawing/2014/main" id="{92147480-F1B2-7737-6304-57DDDF3AEF69}"/>
              </a:ext>
            </a:extLst>
          </p:cNvPr>
          <p:cNvPicPr>
            <a:picLocks noChangeAspect="1"/>
          </p:cNvPicPr>
          <p:nvPr/>
        </p:nvPicPr>
        <p:blipFill>
          <a:blip r:embed="rId3"/>
          <a:stretch>
            <a:fillRect/>
          </a:stretch>
        </p:blipFill>
        <p:spPr>
          <a:xfrm>
            <a:off x="838200" y="1829026"/>
            <a:ext cx="6631236" cy="3978742"/>
          </a:xfrm>
          <a:prstGeom prst="rect">
            <a:avLst/>
          </a:prstGeom>
        </p:spPr>
      </p:pic>
    </p:spTree>
    <p:extLst>
      <p:ext uri="{BB962C8B-B14F-4D97-AF65-F5344CB8AC3E}">
        <p14:creationId xmlns:p14="http://schemas.microsoft.com/office/powerpoint/2010/main" val="4441275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688224" cy="646331"/>
          </a:xfrm>
          <a:prstGeom prst="rect">
            <a:avLst/>
          </a:prstGeom>
          <a:noFill/>
        </p:spPr>
        <p:txBody>
          <a:bodyPr wrap="none" rtlCol="0">
            <a:spAutoFit/>
          </a:bodyPr>
          <a:lstStyle/>
          <a:p>
            <a:r>
              <a:rPr lang="en-US" sz="3600" dirty="0">
                <a:solidFill>
                  <a:srgbClr val="1680A7"/>
                </a:solidFill>
              </a:rPr>
              <a:t>Patterns – Human Interaction</a:t>
            </a:r>
          </a:p>
        </p:txBody>
      </p:sp>
      <p:grpSp>
        <p:nvGrpSpPr>
          <p:cNvPr id="4" name="Group 3">
            <a:extLst>
              <a:ext uri="{FF2B5EF4-FFF2-40B4-BE49-F238E27FC236}">
                <a16:creationId xmlns:a16="http://schemas.microsoft.com/office/drawing/2014/main" id="{2AE1DA81-4143-44E1-4D2C-3C7DA8A27AEC}"/>
              </a:ext>
            </a:extLst>
          </p:cNvPr>
          <p:cNvGrpSpPr/>
          <p:nvPr/>
        </p:nvGrpSpPr>
        <p:grpSpPr>
          <a:xfrm>
            <a:off x="2192957" y="2244742"/>
            <a:ext cx="1302408" cy="1836363"/>
            <a:chOff x="7184374" y="2018954"/>
            <a:chExt cx="1302408" cy="1836363"/>
          </a:xfrm>
        </p:grpSpPr>
        <p:pic>
          <p:nvPicPr>
            <p:cNvPr id="5" name="Graphic 4">
              <a:extLst>
                <a:ext uri="{FF2B5EF4-FFF2-40B4-BE49-F238E27FC236}">
                  <a16:creationId xmlns:a16="http://schemas.microsoft.com/office/drawing/2014/main" id="{C42B7390-DA3C-6371-1E7D-D809E12E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6" name="TextBox 5">
              <a:extLst>
                <a:ext uri="{FF2B5EF4-FFF2-40B4-BE49-F238E27FC236}">
                  <a16:creationId xmlns:a16="http://schemas.microsoft.com/office/drawing/2014/main" id="{DB893F96-A3C2-0D1A-F389-6372ABAEFA00}"/>
                </a:ext>
              </a:extLst>
            </p:cNvPr>
            <p:cNvSpPr txBox="1"/>
            <p:nvPr/>
          </p:nvSpPr>
          <p:spPr>
            <a:xfrm>
              <a:off x="7184374" y="3024320"/>
              <a:ext cx="1302408" cy="830997"/>
            </a:xfrm>
            <a:prstGeom prst="rect">
              <a:avLst/>
            </a:prstGeom>
            <a:noFill/>
          </p:spPr>
          <p:txBody>
            <a:bodyPr wrap="none" rtlCol="0">
              <a:spAutoFit/>
            </a:bodyPr>
            <a:lstStyle/>
            <a:p>
              <a:pPr algn="ctr"/>
              <a:r>
                <a:rPr lang="en-US" sz="2400" dirty="0"/>
                <a:t>Request</a:t>
              </a:r>
            </a:p>
            <a:p>
              <a:pPr algn="ctr"/>
              <a:r>
                <a:rPr lang="en-US" sz="2400" dirty="0"/>
                <a:t>Approval</a:t>
              </a:r>
            </a:p>
          </p:txBody>
        </p:sp>
      </p:grpSp>
      <p:grpSp>
        <p:nvGrpSpPr>
          <p:cNvPr id="8" name="Group 7">
            <a:extLst>
              <a:ext uri="{FF2B5EF4-FFF2-40B4-BE49-F238E27FC236}">
                <a16:creationId xmlns:a16="http://schemas.microsoft.com/office/drawing/2014/main" id="{18EFB96A-652C-DA52-95DD-78771EEEB58F}"/>
              </a:ext>
            </a:extLst>
          </p:cNvPr>
          <p:cNvGrpSpPr/>
          <p:nvPr/>
        </p:nvGrpSpPr>
        <p:grpSpPr>
          <a:xfrm>
            <a:off x="8763973" y="2232361"/>
            <a:ext cx="1302408" cy="1836363"/>
            <a:chOff x="7184374" y="2018954"/>
            <a:chExt cx="1302408" cy="1836363"/>
          </a:xfrm>
        </p:grpSpPr>
        <p:pic>
          <p:nvPicPr>
            <p:cNvPr id="9" name="Graphic 8">
              <a:extLst>
                <a:ext uri="{FF2B5EF4-FFF2-40B4-BE49-F238E27FC236}">
                  <a16:creationId xmlns:a16="http://schemas.microsoft.com/office/drawing/2014/main" id="{61BADE25-8BFB-E835-E50D-BE67F6AB9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10" name="TextBox 9">
              <a:extLst>
                <a:ext uri="{FF2B5EF4-FFF2-40B4-BE49-F238E27FC236}">
                  <a16:creationId xmlns:a16="http://schemas.microsoft.com/office/drawing/2014/main" id="{E98CE3AF-45F5-5B4C-0F2C-40196DA33CE9}"/>
                </a:ext>
              </a:extLst>
            </p:cNvPr>
            <p:cNvSpPr txBox="1"/>
            <p:nvPr/>
          </p:nvSpPr>
          <p:spPr>
            <a:xfrm>
              <a:off x="7184374" y="3024320"/>
              <a:ext cx="1302408" cy="830997"/>
            </a:xfrm>
            <a:prstGeom prst="rect">
              <a:avLst/>
            </a:prstGeom>
            <a:noFill/>
          </p:spPr>
          <p:txBody>
            <a:bodyPr wrap="none" rtlCol="0">
              <a:spAutoFit/>
            </a:bodyPr>
            <a:lstStyle/>
            <a:p>
              <a:pPr algn="ctr"/>
              <a:r>
                <a:rPr lang="en-US" sz="2400" dirty="0"/>
                <a:t>Process</a:t>
              </a:r>
            </a:p>
            <a:p>
              <a:pPr algn="ctr"/>
              <a:r>
                <a:rPr lang="en-US" sz="2400" dirty="0"/>
                <a:t>Approval</a:t>
              </a:r>
            </a:p>
          </p:txBody>
        </p:sp>
      </p:grpSp>
      <p:grpSp>
        <p:nvGrpSpPr>
          <p:cNvPr id="11" name="Group 10">
            <a:extLst>
              <a:ext uri="{FF2B5EF4-FFF2-40B4-BE49-F238E27FC236}">
                <a16:creationId xmlns:a16="http://schemas.microsoft.com/office/drawing/2014/main" id="{9A64CE33-51C6-47F3-E8AB-5A80172CF6DD}"/>
              </a:ext>
            </a:extLst>
          </p:cNvPr>
          <p:cNvGrpSpPr/>
          <p:nvPr/>
        </p:nvGrpSpPr>
        <p:grpSpPr>
          <a:xfrm>
            <a:off x="8715549" y="4081105"/>
            <a:ext cx="1198598" cy="1467031"/>
            <a:chOff x="7236281" y="2018954"/>
            <a:chExt cx="1198598" cy="1467031"/>
          </a:xfrm>
        </p:grpSpPr>
        <p:pic>
          <p:nvPicPr>
            <p:cNvPr id="14" name="Graphic 13">
              <a:extLst>
                <a:ext uri="{FF2B5EF4-FFF2-40B4-BE49-F238E27FC236}">
                  <a16:creationId xmlns:a16="http://schemas.microsoft.com/office/drawing/2014/main" id="{B2951189-02CA-065F-CA4E-CE82934E1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15" name="TextBox 14">
              <a:extLst>
                <a:ext uri="{FF2B5EF4-FFF2-40B4-BE49-F238E27FC236}">
                  <a16:creationId xmlns:a16="http://schemas.microsoft.com/office/drawing/2014/main" id="{7C1F70B3-EE35-82A8-82B8-CD67258AE32C}"/>
                </a:ext>
              </a:extLst>
            </p:cNvPr>
            <p:cNvSpPr txBox="1"/>
            <p:nvPr/>
          </p:nvSpPr>
          <p:spPr>
            <a:xfrm>
              <a:off x="7236281" y="3024320"/>
              <a:ext cx="1198598" cy="461665"/>
            </a:xfrm>
            <a:prstGeom prst="rect">
              <a:avLst/>
            </a:prstGeom>
            <a:noFill/>
          </p:spPr>
          <p:txBody>
            <a:bodyPr wrap="none" rtlCol="0">
              <a:spAutoFit/>
            </a:bodyPr>
            <a:lstStyle/>
            <a:p>
              <a:pPr algn="ctr"/>
              <a:r>
                <a:rPr lang="en-US" sz="2400" dirty="0"/>
                <a:t>Escalate</a:t>
              </a:r>
            </a:p>
          </p:txBody>
        </p:sp>
      </p:grpSp>
      <p:pic>
        <p:nvPicPr>
          <p:cNvPr id="19" name="Graphic 18">
            <a:extLst>
              <a:ext uri="{FF2B5EF4-FFF2-40B4-BE49-F238E27FC236}">
                <a16:creationId xmlns:a16="http://schemas.microsoft.com/office/drawing/2014/main" id="{027CDE2A-BEB8-8B95-1EC2-A36DE3EC4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0344" y="2163227"/>
            <a:ext cx="1073919" cy="1227336"/>
          </a:xfrm>
          <a:prstGeom prst="rect">
            <a:avLst/>
          </a:prstGeom>
        </p:spPr>
      </p:pic>
      <p:sp>
        <p:nvSpPr>
          <p:cNvPr id="23" name="Arrow: Right 22">
            <a:extLst>
              <a:ext uri="{FF2B5EF4-FFF2-40B4-BE49-F238E27FC236}">
                <a16:creationId xmlns:a16="http://schemas.microsoft.com/office/drawing/2014/main" id="{EE1A120B-D377-971A-5576-334EBF86FC5F}"/>
              </a:ext>
            </a:extLst>
          </p:cNvPr>
          <p:cNvSpPr/>
          <p:nvPr/>
        </p:nvSpPr>
        <p:spPr>
          <a:xfrm>
            <a:off x="3682312" y="2622960"/>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2D1754CB-0DC3-548B-89A6-D4D07EBD1F29}"/>
              </a:ext>
            </a:extLst>
          </p:cNvPr>
          <p:cNvSpPr/>
          <p:nvPr/>
        </p:nvSpPr>
        <p:spPr>
          <a:xfrm>
            <a:off x="6676222" y="4471704"/>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C533D0C-0889-2570-24E6-8C20B51ECD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0344" y="4081105"/>
            <a:ext cx="1030576" cy="1210995"/>
          </a:xfrm>
          <a:prstGeom prst="rect">
            <a:avLst/>
          </a:prstGeom>
        </p:spPr>
      </p:pic>
      <p:sp>
        <p:nvSpPr>
          <p:cNvPr id="32" name="Arrow: Right 31">
            <a:extLst>
              <a:ext uri="{FF2B5EF4-FFF2-40B4-BE49-F238E27FC236}">
                <a16:creationId xmlns:a16="http://schemas.microsoft.com/office/drawing/2014/main" id="{E28EBA00-9109-20BD-AA99-66EF93E37B4A}"/>
              </a:ext>
            </a:extLst>
          </p:cNvPr>
          <p:cNvSpPr/>
          <p:nvPr/>
        </p:nvSpPr>
        <p:spPr>
          <a:xfrm>
            <a:off x="6747937" y="2622960"/>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15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3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688224" cy="646331"/>
          </a:xfrm>
          <a:prstGeom prst="rect">
            <a:avLst/>
          </a:prstGeom>
          <a:noFill/>
        </p:spPr>
        <p:txBody>
          <a:bodyPr wrap="none" rtlCol="0">
            <a:spAutoFit/>
          </a:bodyPr>
          <a:lstStyle/>
          <a:p>
            <a:r>
              <a:rPr lang="en-US" sz="3600" dirty="0">
                <a:solidFill>
                  <a:srgbClr val="1680A7"/>
                </a:solidFill>
              </a:rPr>
              <a:t>Patterns – Human Interaction</a:t>
            </a:r>
          </a:p>
        </p:txBody>
      </p:sp>
      <p:pic>
        <p:nvPicPr>
          <p:cNvPr id="12" name="Picture 11">
            <a:extLst>
              <a:ext uri="{FF2B5EF4-FFF2-40B4-BE49-F238E27FC236}">
                <a16:creationId xmlns:a16="http://schemas.microsoft.com/office/drawing/2014/main" id="{D0681A5C-F727-3C37-897E-7FC4FDB91DC3}"/>
              </a:ext>
            </a:extLst>
          </p:cNvPr>
          <p:cNvPicPr>
            <a:picLocks noChangeAspect="1"/>
          </p:cNvPicPr>
          <p:nvPr/>
        </p:nvPicPr>
        <p:blipFill>
          <a:blip r:embed="rId3"/>
          <a:stretch>
            <a:fillRect/>
          </a:stretch>
        </p:blipFill>
        <p:spPr>
          <a:xfrm>
            <a:off x="933017" y="1706581"/>
            <a:ext cx="7480685" cy="4374729"/>
          </a:xfrm>
          <a:prstGeom prst="rect">
            <a:avLst/>
          </a:prstGeom>
        </p:spPr>
      </p:pic>
    </p:spTree>
    <p:extLst>
      <p:ext uri="{BB962C8B-B14F-4D97-AF65-F5344CB8AC3E}">
        <p14:creationId xmlns:p14="http://schemas.microsoft.com/office/powerpoint/2010/main" val="4219366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grpSp>
        <p:nvGrpSpPr>
          <p:cNvPr id="12" name="Group 11">
            <a:extLst>
              <a:ext uri="{FF2B5EF4-FFF2-40B4-BE49-F238E27FC236}">
                <a16:creationId xmlns:a16="http://schemas.microsoft.com/office/drawing/2014/main" id="{4AD4D6D9-C6F3-448B-9F27-B4B51E269323}"/>
              </a:ext>
            </a:extLst>
          </p:cNvPr>
          <p:cNvGrpSpPr/>
          <p:nvPr/>
        </p:nvGrpSpPr>
        <p:grpSpPr>
          <a:xfrm>
            <a:off x="6813679" y="2287919"/>
            <a:ext cx="2340579" cy="2489812"/>
            <a:chOff x="8000114" y="2713184"/>
            <a:chExt cx="2340579" cy="2489812"/>
          </a:xfrm>
        </p:grpSpPr>
        <p:pic>
          <p:nvPicPr>
            <p:cNvPr id="5" name="Graphic 4">
              <a:extLst>
                <a:ext uri="{FF2B5EF4-FFF2-40B4-BE49-F238E27FC236}">
                  <a16:creationId xmlns:a16="http://schemas.microsoft.com/office/drawing/2014/main" id="{C42B7390-DA3C-6371-1E7D-D809E12E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14" y="2713184"/>
              <a:ext cx="2340579" cy="2340579"/>
            </a:xfrm>
            <a:prstGeom prst="rect">
              <a:avLst/>
            </a:prstGeom>
          </p:spPr>
        </p:pic>
        <p:sp>
          <p:nvSpPr>
            <p:cNvPr id="7" name="Flowchart: Magnetic Disk 6">
              <a:extLst>
                <a:ext uri="{FF2B5EF4-FFF2-40B4-BE49-F238E27FC236}">
                  <a16:creationId xmlns:a16="http://schemas.microsoft.com/office/drawing/2014/main" id="{73AE5EB3-3DFE-37C4-EC66-EE27DD66D1C3}"/>
                </a:ext>
              </a:extLst>
            </p:cNvPr>
            <p:cNvSpPr/>
            <p:nvPr/>
          </p:nvSpPr>
          <p:spPr>
            <a:xfrm>
              <a:off x="9170403" y="4572884"/>
              <a:ext cx="592082" cy="630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Arrow: Right 12">
            <a:extLst>
              <a:ext uri="{FF2B5EF4-FFF2-40B4-BE49-F238E27FC236}">
                <a16:creationId xmlns:a16="http://schemas.microsoft.com/office/drawing/2014/main" id="{E6719A7C-7B04-4103-8583-E303E1153D30}"/>
              </a:ext>
            </a:extLst>
          </p:cNvPr>
          <p:cNvSpPr/>
          <p:nvPr/>
        </p:nvSpPr>
        <p:spPr>
          <a:xfrm>
            <a:off x="2508932"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9BE8CFC-C0CD-DE75-DCAE-465598045E30}"/>
              </a:ext>
            </a:extLst>
          </p:cNvPr>
          <p:cNvSpPr/>
          <p:nvPr/>
        </p:nvSpPr>
        <p:spPr>
          <a:xfrm>
            <a:off x="3696918"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C753D82B-0465-12C2-B376-3362E013CF50}"/>
              </a:ext>
            </a:extLst>
          </p:cNvPr>
          <p:cNvSpPr/>
          <p:nvPr/>
        </p:nvSpPr>
        <p:spPr>
          <a:xfrm>
            <a:off x="4884904"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8F77D86-475A-C85F-D761-359EF078EECC}"/>
              </a:ext>
            </a:extLst>
          </p:cNvPr>
          <p:cNvSpPr/>
          <p:nvPr/>
        </p:nvSpPr>
        <p:spPr>
          <a:xfrm>
            <a:off x="2508932"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1D85AB89-C792-A41F-335F-2980C2A02197}"/>
              </a:ext>
            </a:extLst>
          </p:cNvPr>
          <p:cNvSpPr/>
          <p:nvPr/>
        </p:nvSpPr>
        <p:spPr>
          <a:xfrm>
            <a:off x="3696918"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6E1831C-7885-258D-D981-FFCFEFCE1E7C}"/>
              </a:ext>
            </a:extLst>
          </p:cNvPr>
          <p:cNvSpPr/>
          <p:nvPr/>
        </p:nvSpPr>
        <p:spPr>
          <a:xfrm>
            <a:off x="4884904"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CFC7E761-5CD5-C450-784F-5ACCBDBB292A}"/>
              </a:ext>
            </a:extLst>
          </p:cNvPr>
          <p:cNvSpPr/>
          <p:nvPr/>
        </p:nvSpPr>
        <p:spPr>
          <a:xfrm>
            <a:off x="2508932"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3E3ED2A0-A875-D767-E703-8D4C38F23704}"/>
              </a:ext>
            </a:extLst>
          </p:cNvPr>
          <p:cNvSpPr/>
          <p:nvPr/>
        </p:nvSpPr>
        <p:spPr>
          <a:xfrm>
            <a:off x="3696918"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FAB724E-AF40-9B4D-45CE-AED7374A15DE}"/>
              </a:ext>
            </a:extLst>
          </p:cNvPr>
          <p:cNvSpPr/>
          <p:nvPr/>
        </p:nvSpPr>
        <p:spPr>
          <a:xfrm>
            <a:off x="4884904"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29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20" grpId="0" animBg="1"/>
      <p:bldP spid="21" grpId="0" animBg="1"/>
      <p:bldP spid="22" grpId="0" animBg="1"/>
      <p:bldP spid="24" grpId="0" animBg="1"/>
      <p:bldP spid="2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6" name="Picture 5">
            <a:extLst>
              <a:ext uri="{FF2B5EF4-FFF2-40B4-BE49-F238E27FC236}">
                <a16:creationId xmlns:a16="http://schemas.microsoft.com/office/drawing/2014/main" id="{DA9DBD6D-2333-EA94-943B-9165747DC78B}"/>
              </a:ext>
            </a:extLst>
          </p:cNvPr>
          <p:cNvPicPr>
            <a:picLocks noChangeAspect="1"/>
          </p:cNvPicPr>
          <p:nvPr/>
        </p:nvPicPr>
        <p:blipFill>
          <a:blip r:embed="rId3"/>
          <a:stretch>
            <a:fillRect/>
          </a:stretch>
        </p:blipFill>
        <p:spPr>
          <a:xfrm>
            <a:off x="959386" y="1829026"/>
            <a:ext cx="6554118" cy="4052900"/>
          </a:xfrm>
          <a:prstGeom prst="rect">
            <a:avLst/>
          </a:prstGeom>
        </p:spPr>
      </p:pic>
    </p:spTree>
    <p:extLst>
      <p:ext uri="{BB962C8B-B14F-4D97-AF65-F5344CB8AC3E}">
        <p14:creationId xmlns:p14="http://schemas.microsoft.com/office/powerpoint/2010/main" val="8139727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5" name="Picture 4">
            <a:extLst>
              <a:ext uri="{FF2B5EF4-FFF2-40B4-BE49-F238E27FC236}">
                <a16:creationId xmlns:a16="http://schemas.microsoft.com/office/drawing/2014/main" id="{B14EDD4D-AF80-0FA7-5292-EB4AEAB13C71}"/>
              </a:ext>
            </a:extLst>
          </p:cNvPr>
          <p:cNvPicPr>
            <a:picLocks noChangeAspect="1"/>
          </p:cNvPicPr>
          <p:nvPr/>
        </p:nvPicPr>
        <p:blipFill>
          <a:blip r:embed="rId3"/>
          <a:stretch>
            <a:fillRect/>
          </a:stretch>
        </p:blipFill>
        <p:spPr>
          <a:xfrm>
            <a:off x="838200" y="1829026"/>
            <a:ext cx="7359213" cy="3846279"/>
          </a:xfrm>
          <a:prstGeom prst="rect">
            <a:avLst/>
          </a:prstGeom>
        </p:spPr>
      </p:pic>
    </p:spTree>
    <p:extLst>
      <p:ext uri="{BB962C8B-B14F-4D97-AF65-F5344CB8AC3E}">
        <p14:creationId xmlns:p14="http://schemas.microsoft.com/office/powerpoint/2010/main" val="44178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50" name="Group 49">
            <a:extLst>
              <a:ext uri="{FF2B5EF4-FFF2-40B4-BE49-F238E27FC236}">
                <a16:creationId xmlns:a16="http://schemas.microsoft.com/office/drawing/2014/main" id="{29D54E01-529D-46C7-0805-D114D9DFB4B4}"/>
              </a:ext>
            </a:extLst>
          </p:cNvPr>
          <p:cNvGrpSpPr/>
          <p:nvPr/>
        </p:nvGrpSpPr>
        <p:grpSpPr>
          <a:xfrm>
            <a:off x="5257536" y="3690769"/>
            <a:ext cx="1798826" cy="982021"/>
            <a:chOff x="5257536" y="3690769"/>
            <a:chExt cx="1798826" cy="982021"/>
          </a:xfrm>
        </p:grpSpPr>
        <p:pic>
          <p:nvPicPr>
            <p:cNvPr id="19" name="Graphic 18">
              <a:extLst>
                <a:ext uri="{FF2B5EF4-FFF2-40B4-BE49-F238E27FC236}">
                  <a16:creationId xmlns:a16="http://schemas.microsoft.com/office/drawing/2014/main" id="{FB70C20D-D456-8B9B-B5DC-D91194918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20" name="TextBox 19">
              <a:extLst>
                <a:ext uri="{FF2B5EF4-FFF2-40B4-BE49-F238E27FC236}">
                  <a16:creationId xmlns:a16="http://schemas.microsoft.com/office/drawing/2014/main" id="{F514CBB4-7814-C762-219B-AFEB70434EDB}"/>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48" name="Picture 47">
              <a:extLst>
                <a:ext uri="{FF2B5EF4-FFF2-40B4-BE49-F238E27FC236}">
                  <a16:creationId xmlns:a16="http://schemas.microsoft.com/office/drawing/2014/main" id="{4FAA76DF-4A2E-BC6A-824B-5284DA131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54" name="Straight Arrow Connector 53">
            <a:extLst>
              <a:ext uri="{FF2B5EF4-FFF2-40B4-BE49-F238E27FC236}">
                <a16:creationId xmlns:a16="http://schemas.microsoft.com/office/drawing/2014/main" id="{7CE5522C-D9E3-B2F1-B925-47EE44E034D8}"/>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6" name="Straight Arrow Connector 55">
            <a:extLst>
              <a:ext uri="{FF2B5EF4-FFF2-40B4-BE49-F238E27FC236}">
                <a16:creationId xmlns:a16="http://schemas.microsoft.com/office/drawing/2014/main" id="{777007F0-0DB8-F08D-247D-EE818BC7C013}"/>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4374AF7-2D85-F7ED-8BCB-7E6FE94B410B}"/>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94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6"/>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22" presetClass="entr" presetSubtype="2" fill="hold" nodeType="withEffect">
                                  <p:stCondLst>
                                    <p:cond delay="250"/>
                                  </p:stCondLst>
                                  <p:childTnLst>
                                    <p:set>
                                      <p:cBhvr>
                                        <p:cTn id="14" dur="1" fill="hold">
                                          <p:stCondLst>
                                            <p:cond delay="0"/>
                                          </p:stCondLst>
                                        </p:cTn>
                                        <p:tgtEl>
                                          <p:spTgt spid="58"/>
                                        </p:tgtEl>
                                        <p:attrNameLst>
                                          <p:attrName>style.visibility</p:attrName>
                                        </p:attrNameLst>
                                      </p:cBhvr>
                                      <p:to>
                                        <p:strVal val="visible"/>
                                      </p:to>
                                    </p:set>
                                    <p:animEffect transition="in" filter="wipe(right)">
                                      <p:cBhvr>
                                        <p:cTn id="15"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10" name="Picture 9">
            <a:extLst>
              <a:ext uri="{FF2B5EF4-FFF2-40B4-BE49-F238E27FC236}">
                <a16:creationId xmlns:a16="http://schemas.microsoft.com/office/drawing/2014/main" id="{53CAC1B8-A850-29EA-13B5-A7DDB6696EFE}"/>
              </a:ext>
            </a:extLst>
          </p:cNvPr>
          <p:cNvPicPr>
            <a:picLocks noChangeAspect="1"/>
          </p:cNvPicPr>
          <p:nvPr/>
        </p:nvPicPr>
        <p:blipFill>
          <a:blip r:embed="rId3"/>
          <a:stretch>
            <a:fillRect/>
          </a:stretch>
        </p:blipFill>
        <p:spPr>
          <a:xfrm>
            <a:off x="838199" y="1945807"/>
            <a:ext cx="8550087" cy="3243137"/>
          </a:xfrm>
          <a:prstGeom prst="rect">
            <a:avLst/>
          </a:prstGeom>
        </p:spPr>
      </p:pic>
    </p:spTree>
    <p:extLst>
      <p:ext uri="{BB962C8B-B14F-4D97-AF65-F5344CB8AC3E}">
        <p14:creationId xmlns:p14="http://schemas.microsoft.com/office/powerpoint/2010/main" val="4037069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D67D-8A83-686D-84CA-61E59C9BEF48}"/>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DC4AD890-9E98-5BB0-61B7-8E7FEF83BF86}"/>
              </a:ext>
            </a:extLst>
          </p:cNvPr>
          <p:cNvSpPr>
            <a:spLocks noGrp="1"/>
          </p:cNvSpPr>
          <p:nvPr>
            <p:ph type="body" idx="1"/>
          </p:nvPr>
        </p:nvSpPr>
        <p:spPr/>
        <p:txBody>
          <a:bodyPr/>
          <a:lstStyle/>
          <a:p>
            <a:r>
              <a:rPr lang="en-US" dirty="0"/>
              <a:t>Advanced Serverless Workshop - Azure</a:t>
            </a:r>
          </a:p>
        </p:txBody>
      </p:sp>
    </p:spTree>
    <p:extLst>
      <p:ext uri="{BB962C8B-B14F-4D97-AF65-F5344CB8AC3E}">
        <p14:creationId xmlns:p14="http://schemas.microsoft.com/office/powerpoint/2010/main" val="312928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Tree>
    <p:extLst>
      <p:ext uri="{BB962C8B-B14F-4D97-AF65-F5344CB8AC3E}">
        <p14:creationId xmlns:p14="http://schemas.microsoft.com/office/powerpoint/2010/main" val="847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
        <p:nvSpPr>
          <p:cNvPr id="4" name="Rectangle: Rounded Corners 3">
            <a:extLst>
              <a:ext uri="{FF2B5EF4-FFF2-40B4-BE49-F238E27FC236}">
                <a16:creationId xmlns:a16="http://schemas.microsoft.com/office/drawing/2014/main" id="{F23E239B-22F3-AEC1-ADD2-6BB80074E165}"/>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a separate storage account</a:t>
            </a:r>
          </a:p>
        </p:txBody>
      </p:sp>
    </p:spTree>
    <p:extLst>
      <p:ext uri="{BB962C8B-B14F-4D97-AF65-F5344CB8AC3E}">
        <p14:creationId xmlns:p14="http://schemas.microsoft.com/office/powerpoint/2010/main" val="18592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
        <p:nvSpPr>
          <p:cNvPr id="4" name="Rectangle: Rounded Corners 3">
            <a:extLst>
              <a:ext uri="{FF2B5EF4-FFF2-40B4-BE49-F238E27FC236}">
                <a16:creationId xmlns:a16="http://schemas.microsoft.com/office/drawing/2014/main" id="{F23E239B-22F3-AEC1-ADD2-6BB80074E165}"/>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a separate storage account</a:t>
            </a:r>
          </a:p>
        </p:txBody>
      </p:sp>
      <p:sp>
        <p:nvSpPr>
          <p:cNvPr id="5" name="Rectangle: Rounded Corners 4">
            <a:extLst>
              <a:ext uri="{FF2B5EF4-FFF2-40B4-BE49-F238E27FC236}">
                <a16:creationId xmlns:a16="http://schemas.microsoft.com/office/drawing/2014/main" id="{4DD9371B-B1A6-BC76-B366-6849557D209D}"/>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 not enable Data Lake Storage</a:t>
            </a:r>
          </a:p>
        </p:txBody>
      </p:sp>
    </p:spTree>
    <p:extLst>
      <p:ext uri="{BB962C8B-B14F-4D97-AF65-F5344CB8AC3E}">
        <p14:creationId xmlns:p14="http://schemas.microsoft.com/office/powerpoint/2010/main" val="35239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Tree>
    <p:extLst>
      <p:ext uri="{BB962C8B-B14F-4D97-AF65-F5344CB8AC3E}">
        <p14:creationId xmlns:p14="http://schemas.microsoft.com/office/powerpoint/2010/main" val="188230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Configurations and Deployment</a:t>
            </a:r>
          </a:p>
        </p:txBody>
      </p:sp>
    </p:spTree>
    <p:extLst>
      <p:ext uri="{BB962C8B-B14F-4D97-AF65-F5344CB8AC3E}">
        <p14:creationId xmlns:p14="http://schemas.microsoft.com/office/powerpoint/2010/main" val="134080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Configurations and Deployment</a:t>
            </a:r>
          </a:p>
        </p:txBody>
      </p:sp>
      <p:sp>
        <p:nvSpPr>
          <p:cNvPr id="7" name="Rectangle: Rounded Corners 6">
            <a:extLst>
              <a:ext uri="{FF2B5EF4-FFF2-40B4-BE49-F238E27FC236}">
                <a16:creationId xmlns:a16="http://schemas.microsoft.com/office/drawing/2014/main" id="{D0956174-3437-FC67-E70D-7EB2DB9907D7}"/>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Privilege</a:t>
            </a:r>
          </a:p>
        </p:txBody>
      </p:sp>
    </p:spTree>
    <p:extLst>
      <p:ext uri="{BB962C8B-B14F-4D97-AF65-F5344CB8AC3E}">
        <p14:creationId xmlns:p14="http://schemas.microsoft.com/office/powerpoint/2010/main" val="39612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Monitor effectively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AzureWebJobs</a:t>
            </a:r>
            <a:endParaRPr lang="en-US" sz="2800" dirty="0"/>
          </a:p>
          <a:p>
            <a:pPr algn="ctr"/>
            <a:r>
              <a:rPr lang="en-US" sz="2800" dirty="0"/>
              <a:t>Dashboard</a:t>
            </a:r>
          </a:p>
        </p:txBody>
      </p:sp>
    </p:spTree>
    <p:extLst>
      <p:ext uri="{BB962C8B-B14F-4D97-AF65-F5344CB8AC3E}">
        <p14:creationId xmlns:p14="http://schemas.microsoft.com/office/powerpoint/2010/main" val="25580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Monitor effectively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AzureWebJobs</a:t>
            </a:r>
            <a:endParaRPr lang="en-US" sz="2800" dirty="0"/>
          </a:p>
          <a:p>
            <a:pPr algn="ctr"/>
            <a:r>
              <a:rPr lang="en-US" sz="2800" dirty="0"/>
              <a:t>Dashboard</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Adjust Sampling Settings</a:t>
            </a:r>
          </a:p>
        </p:txBody>
      </p:sp>
    </p:spTree>
    <p:extLst>
      <p:ext uri="{BB962C8B-B14F-4D97-AF65-F5344CB8AC3E}">
        <p14:creationId xmlns:p14="http://schemas.microsoft.com/office/powerpoint/2010/main" val="8639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49" name="Group 48">
            <a:extLst>
              <a:ext uri="{FF2B5EF4-FFF2-40B4-BE49-F238E27FC236}">
                <a16:creationId xmlns:a16="http://schemas.microsoft.com/office/drawing/2014/main" id="{15E0D324-E9F5-FBCB-B5A1-1C6ACB8CB5A8}"/>
              </a:ext>
            </a:extLst>
          </p:cNvPr>
          <p:cNvGrpSpPr/>
          <p:nvPr/>
        </p:nvGrpSpPr>
        <p:grpSpPr>
          <a:xfrm>
            <a:off x="5104670" y="4867531"/>
            <a:ext cx="1982659" cy="966502"/>
            <a:chOff x="5104670" y="4867531"/>
            <a:chExt cx="1982659" cy="966502"/>
          </a:xfrm>
        </p:grpSpPr>
        <p:pic>
          <p:nvPicPr>
            <p:cNvPr id="21" name="Graphic 20">
              <a:extLst>
                <a:ext uri="{FF2B5EF4-FFF2-40B4-BE49-F238E27FC236}">
                  <a16:creationId xmlns:a16="http://schemas.microsoft.com/office/drawing/2014/main" id="{7F8B49F4-8154-A0E1-39AE-66D051762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4867531"/>
              <a:ext cx="731498" cy="731498"/>
            </a:xfrm>
            <a:prstGeom prst="rect">
              <a:avLst/>
            </a:prstGeom>
          </p:spPr>
        </p:pic>
        <p:sp>
          <p:nvSpPr>
            <p:cNvPr id="22" name="TextBox 21">
              <a:extLst>
                <a:ext uri="{FF2B5EF4-FFF2-40B4-BE49-F238E27FC236}">
                  <a16:creationId xmlns:a16="http://schemas.microsoft.com/office/drawing/2014/main" id="{4D86D507-97B9-3345-88A8-3B030CDE80ED}"/>
                </a:ext>
              </a:extLst>
            </p:cNvPr>
            <p:cNvSpPr txBox="1"/>
            <p:nvPr/>
          </p:nvSpPr>
          <p:spPr>
            <a:xfrm>
              <a:off x="5104670" y="5495479"/>
              <a:ext cx="1982659" cy="338554"/>
            </a:xfrm>
            <a:prstGeom prst="rect">
              <a:avLst/>
            </a:prstGeom>
            <a:noFill/>
          </p:spPr>
          <p:txBody>
            <a:bodyPr wrap="none" rtlCol="0">
              <a:spAutoFit/>
            </a:bodyPr>
            <a:lstStyle/>
            <a:p>
              <a:r>
                <a:rPr lang="en-US" sz="1600" dirty="0"/>
                <a:t>Random Quote Timer</a:t>
              </a:r>
            </a:p>
          </p:txBody>
        </p:sp>
        <p:pic>
          <p:nvPicPr>
            <p:cNvPr id="42" name="Picture 41">
              <a:extLst>
                <a:ext uri="{FF2B5EF4-FFF2-40B4-BE49-F238E27FC236}">
                  <a16:creationId xmlns:a16="http://schemas.microsoft.com/office/drawing/2014/main" id="{D8A71102-2E7E-EEC5-0EEF-4CF758569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252" y="5393970"/>
              <a:ext cx="163992" cy="193466"/>
            </a:xfrm>
            <a:prstGeom prst="rect">
              <a:avLst/>
            </a:prstGeom>
          </p:spPr>
        </p:pic>
      </p:gr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50" name="Group 49">
            <a:extLst>
              <a:ext uri="{FF2B5EF4-FFF2-40B4-BE49-F238E27FC236}">
                <a16:creationId xmlns:a16="http://schemas.microsoft.com/office/drawing/2014/main" id="{29D54E01-529D-46C7-0805-D114D9DFB4B4}"/>
              </a:ext>
            </a:extLst>
          </p:cNvPr>
          <p:cNvGrpSpPr/>
          <p:nvPr/>
        </p:nvGrpSpPr>
        <p:grpSpPr>
          <a:xfrm>
            <a:off x="5257536" y="3690769"/>
            <a:ext cx="1798826" cy="982021"/>
            <a:chOff x="5257536" y="3690769"/>
            <a:chExt cx="1798826" cy="982021"/>
          </a:xfrm>
        </p:grpSpPr>
        <p:pic>
          <p:nvPicPr>
            <p:cNvPr id="19" name="Graphic 18">
              <a:extLst>
                <a:ext uri="{FF2B5EF4-FFF2-40B4-BE49-F238E27FC236}">
                  <a16:creationId xmlns:a16="http://schemas.microsoft.com/office/drawing/2014/main" id="{FB70C20D-D456-8B9B-B5DC-D91194918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20" name="TextBox 19">
              <a:extLst>
                <a:ext uri="{FF2B5EF4-FFF2-40B4-BE49-F238E27FC236}">
                  <a16:creationId xmlns:a16="http://schemas.microsoft.com/office/drawing/2014/main" id="{F514CBB4-7814-C762-219B-AFEB70434EDB}"/>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48" name="Picture 47">
              <a:extLst>
                <a:ext uri="{FF2B5EF4-FFF2-40B4-BE49-F238E27FC236}">
                  <a16:creationId xmlns:a16="http://schemas.microsoft.com/office/drawing/2014/main" id="{4FAA76DF-4A2E-BC6A-824B-5284DA1315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8" name="Straight Arrow Connector 57">
            <a:extLst>
              <a:ext uri="{FF2B5EF4-FFF2-40B4-BE49-F238E27FC236}">
                <a16:creationId xmlns:a16="http://schemas.microsoft.com/office/drawing/2014/main" id="{F4374AF7-2D85-F7ED-8BCB-7E6FE94B410B}"/>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7FDAF77-535D-B176-D1F1-AC9EB9EA0049}"/>
              </a:ext>
            </a:extLst>
          </p:cNvPr>
          <p:cNvCxnSpPr>
            <a:cxnSpLocks/>
          </p:cNvCxnSpPr>
          <p:nvPr/>
        </p:nvCxnSpPr>
        <p:spPr>
          <a:xfrm flipH="1" flipV="1">
            <a:off x="3853158" y="4158908"/>
            <a:ext cx="1836442" cy="10543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BA89DB-2640-834B-D90B-D3A958977C40}"/>
              </a:ext>
            </a:extLst>
          </p:cNvPr>
          <p:cNvCxnSpPr>
            <a:cxnSpLocks/>
          </p:cNvCxnSpPr>
          <p:nvPr/>
        </p:nvCxnSpPr>
        <p:spPr>
          <a:xfrm flipH="1" flipV="1">
            <a:off x="3838878" y="3001509"/>
            <a:ext cx="1901628" cy="21102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7340D71-03B9-8B7B-FF03-F0E270328113}"/>
              </a:ext>
            </a:extLst>
          </p:cNvPr>
          <p:cNvCxnSpPr>
            <a:cxnSpLocks/>
            <a:endCxn id="66" idx="1"/>
          </p:cNvCxnSpPr>
          <p:nvPr/>
        </p:nvCxnSpPr>
        <p:spPr>
          <a:xfrm>
            <a:off x="6497950" y="5221687"/>
            <a:ext cx="176365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CA3B2E91-6F4E-DA2C-6926-26DDA86D9D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609" y="4855938"/>
            <a:ext cx="731498" cy="731498"/>
          </a:xfrm>
          <a:prstGeom prst="rect">
            <a:avLst/>
          </a:prstGeom>
        </p:spPr>
      </p:pic>
    </p:spTree>
    <p:extLst>
      <p:ext uri="{BB962C8B-B14F-4D97-AF65-F5344CB8AC3E}">
        <p14:creationId xmlns:p14="http://schemas.microsoft.com/office/powerpoint/2010/main" val="56161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down)">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left)">
                                      <p:cBhvr>
                                        <p:cTn id="2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Tree>
    <p:extLst>
      <p:ext uri="{BB962C8B-B14F-4D97-AF65-F5344CB8AC3E}">
        <p14:creationId xmlns:p14="http://schemas.microsoft.com/office/powerpoint/2010/main" val="84763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Tree>
    <p:extLst>
      <p:ext uri="{BB962C8B-B14F-4D97-AF65-F5344CB8AC3E}">
        <p14:creationId xmlns:p14="http://schemas.microsoft.com/office/powerpoint/2010/main" val="251599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
        <p:nvSpPr>
          <p:cNvPr id="7" name="Rectangle: Rounded Corners 6">
            <a:extLst>
              <a:ext uri="{FF2B5EF4-FFF2-40B4-BE49-F238E27FC236}">
                <a16:creationId xmlns:a16="http://schemas.microsoft.com/office/drawing/2014/main" id="{CFDD21C4-9243-67B9-0FD0-F70B6AB6D1D8}"/>
              </a:ext>
            </a:extLst>
          </p:cNvPr>
          <p:cNvSpPr/>
          <p:nvPr/>
        </p:nvSpPr>
        <p:spPr>
          <a:xfrm>
            <a:off x="2276475" y="35940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Receive messages in batch</a:t>
            </a:r>
          </a:p>
        </p:txBody>
      </p:sp>
    </p:spTree>
    <p:extLst>
      <p:ext uri="{BB962C8B-B14F-4D97-AF65-F5344CB8AC3E}">
        <p14:creationId xmlns:p14="http://schemas.microsoft.com/office/powerpoint/2010/main" val="116145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
        <p:nvSpPr>
          <p:cNvPr id="7" name="Rectangle: Rounded Corners 6">
            <a:extLst>
              <a:ext uri="{FF2B5EF4-FFF2-40B4-BE49-F238E27FC236}">
                <a16:creationId xmlns:a16="http://schemas.microsoft.com/office/drawing/2014/main" id="{CFDD21C4-9243-67B9-0FD0-F70B6AB6D1D8}"/>
              </a:ext>
            </a:extLst>
          </p:cNvPr>
          <p:cNvSpPr/>
          <p:nvPr/>
        </p:nvSpPr>
        <p:spPr>
          <a:xfrm>
            <a:off x="2276475" y="35940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Receive messages in batch</a:t>
            </a:r>
          </a:p>
        </p:txBody>
      </p:sp>
      <p:sp>
        <p:nvSpPr>
          <p:cNvPr id="8" name="Rectangle: Rounded Corners 7">
            <a:extLst>
              <a:ext uri="{FF2B5EF4-FFF2-40B4-BE49-F238E27FC236}">
                <a16:creationId xmlns:a16="http://schemas.microsoft.com/office/drawing/2014/main" id="{61F64D4C-165B-1351-9A0C-F56C8569C295}"/>
              </a:ext>
            </a:extLst>
          </p:cNvPr>
          <p:cNvSpPr/>
          <p:nvPr/>
        </p:nvSpPr>
        <p:spPr>
          <a:xfrm>
            <a:off x="6296025" y="35940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Write defensive functions</a:t>
            </a:r>
          </a:p>
        </p:txBody>
      </p:sp>
    </p:spTree>
    <p:extLst>
      <p:ext uri="{BB962C8B-B14F-4D97-AF65-F5344CB8AC3E}">
        <p14:creationId xmlns:p14="http://schemas.microsoft.com/office/powerpoint/2010/main" val="15058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Tree>
    <p:extLst>
      <p:ext uri="{BB962C8B-B14F-4D97-AF65-F5344CB8AC3E}">
        <p14:creationId xmlns:p14="http://schemas.microsoft.com/office/powerpoint/2010/main" val="124467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Cross function communication</a:t>
            </a:r>
          </a:p>
        </p:txBody>
      </p:sp>
    </p:spTree>
    <p:extLst>
      <p:ext uri="{BB962C8B-B14F-4D97-AF65-F5344CB8AC3E}">
        <p14:creationId xmlns:p14="http://schemas.microsoft.com/office/powerpoint/2010/main" val="429293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Cross function communication</a:t>
            </a:r>
          </a:p>
        </p:txBody>
      </p:sp>
      <p:sp>
        <p:nvSpPr>
          <p:cNvPr id="7" name="Rectangle: Rounded Corners 6">
            <a:extLst>
              <a:ext uri="{FF2B5EF4-FFF2-40B4-BE49-F238E27FC236}">
                <a16:creationId xmlns:a16="http://schemas.microsoft.com/office/drawing/2014/main" id="{D0956174-3437-FC67-E70D-7EB2DB9907D7}"/>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Write functions to be stateless</a:t>
            </a:r>
          </a:p>
        </p:txBody>
      </p:sp>
    </p:spTree>
    <p:extLst>
      <p:ext uri="{BB962C8B-B14F-4D97-AF65-F5344CB8AC3E}">
        <p14:creationId xmlns:p14="http://schemas.microsoft.com/office/powerpoint/2010/main" val="35775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3404</TotalTime>
  <Words>5211</Words>
  <Application>Microsoft Office PowerPoint</Application>
  <PresentationFormat>Widescreen</PresentationFormat>
  <Paragraphs>867</Paragraphs>
  <Slides>96</Slides>
  <Notes>67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96</vt:i4>
      </vt:variant>
    </vt:vector>
  </HeadingPairs>
  <TitlesOfParts>
    <vt:vector size="104" baseType="lpstr">
      <vt:lpstr>-apple-system</vt:lpstr>
      <vt:lpstr>Arial</vt:lpstr>
      <vt:lpstr>Calibri</vt:lpstr>
      <vt:lpstr>Kamerik205 8</vt:lpstr>
      <vt:lpstr>Oswald bold</vt:lpstr>
      <vt:lpstr>Segoe UI</vt:lpstr>
      <vt:lpstr>Office Theme</vt:lpstr>
      <vt:lpstr>Custom Design</vt:lpstr>
      <vt:lpstr>PowerPoint Presentation</vt:lpstr>
      <vt:lpstr>PowerPoint Presentation</vt:lpstr>
      <vt:lpstr>Simple Serverless Functionality</vt:lpstr>
      <vt:lpstr>CRUD Microservice</vt:lpstr>
      <vt:lpstr>CRUD Microservice</vt:lpstr>
      <vt:lpstr>CRUD Microservice</vt:lpstr>
      <vt:lpstr>Random Quote Generator</vt:lpstr>
      <vt:lpstr>Random Quote Generator</vt:lpstr>
      <vt:lpstr>Random Quote Generator</vt:lpstr>
      <vt:lpstr>Replicating Data</vt:lpstr>
      <vt:lpstr>Real-Time Reporting</vt:lpstr>
      <vt:lpstr>Glennis Platform</vt:lpstr>
      <vt:lpstr>Glennis Platform</vt:lpstr>
      <vt:lpstr>Glennis Platform</vt:lpstr>
      <vt:lpstr>Glennis Platform</vt:lpstr>
      <vt:lpstr>Glennis Portfolio</vt:lpstr>
      <vt:lpstr>Microsoft 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PowerPoint Presentation</vt:lpstr>
      <vt:lpstr>Choice of Language</vt:lpstr>
      <vt:lpstr>Bring your own dependencies</vt:lpstr>
      <vt:lpstr>Simplified Integration</vt:lpstr>
      <vt:lpstr>Flexible Development</vt:lpstr>
      <vt:lpstr>Many Deployment Options</vt:lpstr>
      <vt:lpstr>Many Deployment Options</vt:lpstr>
      <vt:lpstr>Many Deployment Options</vt:lpstr>
      <vt:lpstr>Many Deployment Options</vt:lpstr>
      <vt:lpstr>Many Deployment Options</vt:lpstr>
      <vt:lpstr>Many Deployment Options</vt:lpstr>
      <vt:lpstr>Open-Source</vt:lpstr>
      <vt:lpstr>Supported Triggers and Bindings</vt:lpstr>
      <vt:lpstr>HTTP</vt:lpstr>
      <vt:lpstr>Blob</vt:lpstr>
      <vt:lpstr>Cosmos DB</vt:lpstr>
      <vt:lpstr>Azure SQL (Preview)</vt:lpstr>
      <vt:lpstr>Dapr</vt:lpstr>
      <vt:lpstr>Event Grid</vt:lpstr>
      <vt:lpstr>Event Hub</vt:lpstr>
      <vt:lpstr>IoT Hub</vt:lpstr>
      <vt:lpstr>Kafka</vt:lpstr>
      <vt:lpstr>Queue Storage</vt:lpstr>
      <vt:lpstr>RabbitMQ</vt:lpstr>
      <vt:lpstr>SendGrid</vt:lpstr>
      <vt:lpstr>Service Bus</vt:lpstr>
      <vt:lpstr>SignalR</vt:lpstr>
      <vt:lpstr>Table Storage</vt:lpstr>
      <vt:lpstr>Timer</vt:lpstr>
      <vt:lpstr>Twilio</vt:lpstr>
      <vt:lpstr>Warmup</vt:lpstr>
      <vt:lpstr>Supported Bindings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Best Practices</vt:lpstr>
      <vt:lpstr>Configure Storage Correctly</vt:lpstr>
      <vt:lpstr>Configure Storage Correctly</vt:lpstr>
      <vt:lpstr>Configure Storage Correctly</vt:lpstr>
      <vt:lpstr>Organize your functions</vt:lpstr>
      <vt:lpstr>Organize your functions</vt:lpstr>
      <vt:lpstr>Organize your functions</vt:lpstr>
      <vt:lpstr>Monitor effectively</vt:lpstr>
      <vt:lpstr>Monitor effectively</vt:lpstr>
      <vt:lpstr>Build for scalability</vt:lpstr>
      <vt:lpstr>Build for scalability</vt:lpstr>
      <vt:lpstr>Build for scalability</vt:lpstr>
      <vt:lpstr>Build for scalability</vt:lpstr>
      <vt:lpstr>Performance and reliability</vt:lpstr>
      <vt:lpstr>Performance and reliability</vt:lpstr>
      <vt:lpstr>Performance and reliability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72</cp:revision>
  <dcterms:created xsi:type="dcterms:W3CDTF">2022-08-29T04:19:38Z</dcterms:created>
  <dcterms:modified xsi:type="dcterms:W3CDTF">2022-10-16T13:35:00Z</dcterms:modified>
</cp:coreProperties>
</file>